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79" r:id="rId4"/>
    <p:sldId id="263" r:id="rId5"/>
    <p:sldId id="300" r:id="rId6"/>
    <p:sldId id="301" r:id="rId7"/>
    <p:sldId id="302" r:id="rId8"/>
    <p:sldId id="303" r:id="rId9"/>
    <p:sldId id="298" r:id="rId10"/>
    <p:sldId id="256" r:id="rId11"/>
    <p:sldId id="261" r:id="rId12"/>
    <p:sldId id="278" r:id="rId13"/>
    <p:sldId id="274" r:id="rId14"/>
    <p:sldId id="275" r:id="rId15"/>
    <p:sldId id="276" r:id="rId16"/>
    <p:sldId id="29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ED7D31"/>
    <a:srgbClr val="4472C4"/>
    <a:srgbClr val="FFC000"/>
    <a:srgbClr val="4672C4"/>
    <a:srgbClr val="CA2A00"/>
    <a:srgbClr val="FFBF00"/>
    <a:srgbClr val="FFA5A5"/>
    <a:srgbClr val="00DBFF"/>
    <a:srgbClr val="B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3" autoAdjust="0"/>
    <p:restoredTop sz="94521" autoAdjust="0"/>
  </p:normalViewPr>
  <p:slideViewPr>
    <p:cSldViewPr snapToGrid="0">
      <p:cViewPr varScale="1">
        <p:scale>
          <a:sx n="98" d="100"/>
          <a:sy n="98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Emission\BaP%20vs%20P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PL!$A$3</c:f>
              <c:strCache>
                <c:ptCount val="1"/>
                <c:pt idx="0">
                  <c:v>PL emission (2019)</c:v>
                </c:pt>
              </c:strCache>
            </c:strRef>
          </c:tx>
          <c:spPr>
            <a:ln w="444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PL!$B$2:$AD$2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PL!$B$3:$AC$3</c:f>
              <c:numCache>
                <c:formatCode>General</c:formatCode>
                <c:ptCount val="28"/>
                <c:pt idx="0">
                  <c:v>35.891481480397303</c:v>
                </c:pt>
                <c:pt idx="1">
                  <c:v>40.920562910544319</c:v>
                </c:pt>
                <c:pt idx="2">
                  <c:v>40.376907269800952</c:v>
                </c:pt>
                <c:pt idx="3">
                  <c:v>54.401871220781807</c:v>
                </c:pt>
                <c:pt idx="4">
                  <c:v>50.994439229260301</c:v>
                </c:pt>
                <c:pt idx="5">
                  <c:v>51.390019506397834</c:v>
                </c:pt>
                <c:pt idx="6">
                  <c:v>50.099128900474092</c:v>
                </c:pt>
                <c:pt idx="7">
                  <c:v>47.673424151212863</c:v>
                </c:pt>
                <c:pt idx="8">
                  <c:v>41.894302528846453</c:v>
                </c:pt>
                <c:pt idx="9">
                  <c:v>41.261129848034656</c:v>
                </c:pt>
                <c:pt idx="10">
                  <c:v>37.374355102745298</c:v>
                </c:pt>
                <c:pt idx="11">
                  <c:v>40.787405692908216</c:v>
                </c:pt>
                <c:pt idx="12">
                  <c:v>42.229730919947826</c:v>
                </c:pt>
                <c:pt idx="13">
                  <c:v>46.360416374569589</c:v>
                </c:pt>
                <c:pt idx="14">
                  <c:v>42.689140450386205</c:v>
                </c:pt>
                <c:pt idx="15">
                  <c:v>41.881020564344354</c:v>
                </c:pt>
                <c:pt idx="16">
                  <c:v>44.396584175613341</c:v>
                </c:pt>
                <c:pt idx="17">
                  <c:v>42.861802633732665</c:v>
                </c:pt>
                <c:pt idx="18">
                  <c:v>43.611199852583745</c:v>
                </c:pt>
                <c:pt idx="19">
                  <c:v>40.79756817406772</c:v>
                </c:pt>
                <c:pt idx="20">
                  <c:v>46.193545532624199</c:v>
                </c:pt>
                <c:pt idx="21">
                  <c:v>44.600912723708419</c:v>
                </c:pt>
                <c:pt idx="22">
                  <c:v>46.458479288741692</c:v>
                </c:pt>
                <c:pt idx="23">
                  <c:v>44.944254914814877</c:v>
                </c:pt>
                <c:pt idx="24">
                  <c:v>42.593388659793312</c:v>
                </c:pt>
                <c:pt idx="25">
                  <c:v>43.409376731825382</c:v>
                </c:pt>
                <c:pt idx="26">
                  <c:v>43.521491117298268</c:v>
                </c:pt>
                <c:pt idx="27">
                  <c:v>42.935286326010996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4-4C52-9CEC-9FC4099BE5FE}"/>
            </c:ext>
          </c:extLst>
        </c:ser>
        <c:ser>
          <c:idx val="1"/>
          <c:order val="1"/>
          <c:tx>
            <c:strRef>
              <c:f>PL!$A$4</c:f>
              <c:strCache>
                <c:ptCount val="1"/>
                <c:pt idx="0">
                  <c:v>PL emission (2020)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PL!$B$2:$AD$2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PL!$B$4:$AD$4</c:f>
              <c:numCache>
                <c:formatCode>General</c:formatCode>
                <c:ptCount val="29"/>
                <c:pt idx="0">
                  <c:v>100.87891225932617</c:v>
                </c:pt>
                <c:pt idx="1">
                  <c:v>126.93985521986866</c:v>
                </c:pt>
                <c:pt idx="2">
                  <c:v>126.43677054010077</c:v>
                </c:pt>
                <c:pt idx="3">
                  <c:v>144.75282462023932</c:v>
                </c:pt>
                <c:pt idx="4">
                  <c:v>124.86065895919191</c:v>
                </c:pt>
                <c:pt idx="5">
                  <c:v>123.42511231413869</c:v>
                </c:pt>
                <c:pt idx="6">
                  <c:v>126.57109045194403</c:v>
                </c:pt>
                <c:pt idx="7">
                  <c:v>108.95291095145976</c:v>
                </c:pt>
                <c:pt idx="8">
                  <c:v>90.124990590447098</c:v>
                </c:pt>
                <c:pt idx="9">
                  <c:v>91.845032449109581</c:v>
                </c:pt>
                <c:pt idx="10">
                  <c:v>72.692870621469154</c:v>
                </c:pt>
                <c:pt idx="11">
                  <c:v>79.685827688387448</c:v>
                </c:pt>
                <c:pt idx="12">
                  <c:v>86.694690711989381</c:v>
                </c:pt>
                <c:pt idx="13">
                  <c:v>84.412198851734857</c:v>
                </c:pt>
                <c:pt idx="14">
                  <c:v>87.227482561960471</c:v>
                </c:pt>
                <c:pt idx="15">
                  <c:v>93.458836303519561</c:v>
                </c:pt>
                <c:pt idx="16">
                  <c:v>102.43119290697486</c:v>
                </c:pt>
                <c:pt idx="17">
                  <c:v>91.090446270171583</c:v>
                </c:pt>
                <c:pt idx="18">
                  <c:v>94.421547169105452</c:v>
                </c:pt>
                <c:pt idx="19">
                  <c:v>91.887708697708689</c:v>
                </c:pt>
                <c:pt idx="20">
                  <c:v>100.6691133106094</c:v>
                </c:pt>
                <c:pt idx="21">
                  <c:v>86.732152053444395</c:v>
                </c:pt>
                <c:pt idx="22">
                  <c:v>87.460211300436214</c:v>
                </c:pt>
                <c:pt idx="23">
                  <c:v>81.573309446359204</c:v>
                </c:pt>
                <c:pt idx="24">
                  <c:v>72.523262546448663</c:v>
                </c:pt>
                <c:pt idx="25">
                  <c:v>71.539696860522355</c:v>
                </c:pt>
                <c:pt idx="26">
                  <c:v>75.36543530989519</c:v>
                </c:pt>
                <c:pt idx="27">
                  <c:v>74.781993725418843</c:v>
                </c:pt>
                <c:pt idx="28">
                  <c:v>73.188078322773933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4-4C52-9CEC-9FC4099BE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619328"/>
        <c:axId val="95633408"/>
      </c:lineChart>
      <c:catAx>
        <c:axId val="956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95633408"/>
        <c:crosses val="autoZero"/>
        <c:auto val="1"/>
        <c:lblAlgn val="ctr"/>
        <c:lblOffset val="100"/>
        <c:noMultiLvlLbl val="0"/>
      </c:catAx>
      <c:valAx>
        <c:axId val="9563340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B(a)P, tonnes/year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3734816808906737E-2"/>
              <c:y val="0.230523189837079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619328"/>
        <c:crosses val="autoZero"/>
        <c:crossBetween val="between"/>
        <c:majorUnit val="4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9ABA-EAE3-45D3-B5B5-6A0FCF5E630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E21C-099E-4371-9999-C9A8E30B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0E21C-099E-4371-9999-C9A8E30B09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8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26678-8A4B-4210-A11E-ECFDE59C1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8564E8-6981-49E8-AEAD-6E1FDAAF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2C8B6-3134-4198-BBD0-51BDC4B0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3D502-D69A-4F6E-BA9F-FF424371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E2B18-AC2C-480B-9566-412B38CF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6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A25E9-7965-489C-9813-CDF6C9D9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FA120-4844-4418-BB40-E1E3C4222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D1E70-BED7-45C0-BC82-2420F383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7CA25-F87A-4934-8D9E-A790A8BE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24A9F-1CF9-40EA-8087-0ABD1147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FBBB0-5574-4EBB-BC96-F4CEBDE1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DA7CAD-03FB-4714-8F64-0DC543918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5E305-F468-4931-B109-F277D41E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92D6C-CEED-48E9-BDB5-96E64E71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8694C-C2EC-4085-A16D-C1D2D0D1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3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C99D-6D4F-4EAA-8EF2-2A6CA18B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1D45-B683-4731-A34F-8570C6DB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C8DD7-AE0E-4760-BA0F-14988030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26A87-73B1-44F8-AEFB-262150D8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5BA5-FC28-462F-B6EF-BA077180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C30F-0879-49D5-8ECD-D473B31A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E6822-99B8-4D10-A1F6-BF4DB137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77B99-20D8-46BD-9E70-C92D557E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58285-7A1C-4919-805A-777580B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B2760-9DAB-4D35-A228-65CE1599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A447-7B57-4400-858B-07A5131E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74AE8-9A80-4197-94ED-60A19E3C0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30D71-44B4-403A-B067-1B1FFFFA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F2EDDE-6A1E-4B17-95B7-0ED8512E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91FF33-7DFE-474A-8042-3DB0E27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1BA93-AC62-4B1F-A873-FCA676E6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3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F4982-3249-44BA-9468-DF26AFB5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462E8-AC34-42A5-A34D-9AF5F7B8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E74BE6-57ED-4F3E-914B-CCF6FB060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BE0116-5683-497A-AD39-F46D4B991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25CA2E-0EE7-45A1-AF65-7952EEB0A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634B1-1D70-4DEF-BCB6-3D01D25A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E9258-9366-4B48-B0AF-0356D1E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D527A7-2040-44C3-B128-5B0A24AF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6E7F-9122-4369-9A05-50626C43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558007-61B3-4B07-BE8E-2C7D9674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1F27BC-FAD6-42C3-A4FE-AC2AB2CB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11CD43-120A-4A00-81AE-26F2998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B6791F-D0F7-457E-BC07-F0A68F49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70B722-692D-4222-861C-7ED57DC1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D57E7D-80C6-469F-B675-E6261A0D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2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9B913-F6F9-4939-AB6C-FCBF149E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1CC75-6A0D-407B-AF0C-52FEB3A0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C3950-A49C-4ACC-ACB3-B0A50DF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3D985A-1416-40B8-ACC7-F708ADFE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2DB57-902B-45F9-8CFF-64AA5F6B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0F2D0-CC36-4A7D-B8DE-2A1A4813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67A3-EA04-42AA-81CA-DF0345BF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AAC8CB-579C-4AC5-8790-61D5F2124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C16A7A-C091-4976-A775-E1EC762C0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57B638-20B3-481D-928B-A5F44565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4BF1-03D0-4978-93DC-163C707B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81504-014D-40F0-83E8-3F7E7EAB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E49E9-2545-4A3B-B3F0-534BDCB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14A27-8E07-4719-8906-E7C07358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60437-F56E-4D5A-A25F-2DB5F1352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92A0-887C-42F1-A2F3-57A1C58E342B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0AA24-EC0A-4A2E-9370-71741A64E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0AD76-75C4-4FBE-A1AF-7EEA8F44D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3E3B4660-E94E-46D3-A816-76578BA6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6" y="1752600"/>
            <a:ext cx="1190017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Assessment of PAH pollution in the EMEP region: </a:t>
            </a:r>
            <a:b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</a:br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Case study on B(a)P for Poland,</a:t>
            </a:r>
          </a:p>
          <a:p>
            <a:pPr algn="ctr"/>
            <a:r>
              <a:rPr lang="en-US" sz="3400" b="1" dirty="0" err="1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EuroDelta</a:t>
            </a:r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-Carb multi-model study on B(a)P</a:t>
            </a:r>
            <a:b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</a:br>
            <a:endParaRPr lang="ru-RU" sz="34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0FE33D2-3FC5-49CF-89DC-122B5D79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983" y="3904034"/>
            <a:ext cx="8476034" cy="6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sz="2400" dirty="0">
                <a:latin typeface="Calibri" pitchFamily="34" charset="0"/>
              </a:rPr>
              <a:t>A. Gusev, N. </a:t>
            </a:r>
            <a:r>
              <a:rPr lang="en-US" altLang="ru-RU" sz="2400" dirty="0" err="1">
                <a:latin typeface="Calibri" pitchFamily="34" charset="0"/>
              </a:rPr>
              <a:t>Batrakova</a:t>
            </a:r>
            <a:r>
              <a:rPr lang="en-US" altLang="ru-RU" sz="2400" dirty="0">
                <a:latin typeface="Calibri" pitchFamily="34" charset="0"/>
              </a:rPr>
              <a:t>, V. </a:t>
            </a:r>
            <a:r>
              <a:rPr lang="en-US" altLang="ru-RU" sz="2400" dirty="0" err="1">
                <a:latin typeface="Calibri" pitchFamily="34" charset="0"/>
              </a:rPr>
              <a:t>Shatalov</a:t>
            </a:r>
            <a:r>
              <a:rPr lang="en-US" altLang="ru-RU" sz="2400" dirty="0">
                <a:latin typeface="Calibri" pitchFamily="34" charset="0"/>
              </a:rPr>
              <a:t>, O. </a:t>
            </a:r>
            <a:r>
              <a:rPr lang="en-US" altLang="ru-RU" sz="2400" dirty="0" err="1">
                <a:latin typeface="Calibri" pitchFamily="34" charset="0"/>
              </a:rPr>
              <a:t>Rozovskaya</a:t>
            </a:r>
            <a:r>
              <a:rPr lang="en-US" altLang="ru-RU" sz="2400" dirty="0">
                <a:latin typeface="Calibri" pitchFamily="34" charset="0"/>
              </a:rPr>
              <a:t>, M. </a:t>
            </a:r>
            <a:r>
              <a:rPr lang="en-US" altLang="ru-RU" sz="2400" dirty="0" err="1">
                <a:latin typeface="Calibri" pitchFamily="34" charset="0"/>
              </a:rPr>
              <a:t>Kleimenov</a:t>
            </a:r>
            <a:endParaRPr lang="en-US" altLang="ru-RU" sz="2400" dirty="0">
              <a:latin typeface="Calibri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C4A6453-B0DB-408B-B7C1-3398409A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5" y="357858"/>
            <a:ext cx="1190017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22nd Task Force on Measurement and Modelling Meeting</a:t>
            </a:r>
          </a:p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10-12 May, 20</a:t>
            </a:r>
            <a:r>
              <a:rPr lang="ru-RU" sz="2400" dirty="0">
                <a:latin typeface="Calibri" pitchFamily="34" charset="0"/>
                <a:ea typeface="PMingLiU" pitchFamily="18" charset="-120"/>
              </a:rPr>
              <a:t>2</a:t>
            </a:r>
            <a:r>
              <a:rPr lang="en-US" sz="2400" dirty="0">
                <a:latin typeface="Calibri" pitchFamily="34" charset="0"/>
                <a:ea typeface="PMingLiU" pitchFamily="18" charset="-120"/>
              </a:rPr>
              <a:t>1</a:t>
            </a:r>
            <a:endParaRPr lang="ru-RU" sz="2400" dirty="0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3216" y="5396386"/>
            <a:ext cx="998537" cy="863600"/>
            <a:chOff x="92" y="3959"/>
            <a:chExt cx="384" cy="333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6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0113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43FF22-91CC-4954-BDBD-AD751E39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27" y="1812854"/>
            <a:ext cx="3488812" cy="31729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70C873-330F-4034-953E-E3FDC7A0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52" y="1714369"/>
            <a:ext cx="3488811" cy="2307267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F00B51FC-7AD2-4E1B-8473-E644A936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49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Modelled and observed B(a)P pollution trends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82576A-747F-4D79-8A0A-F7A72B553A06}"/>
              </a:ext>
            </a:extLst>
          </p:cNvPr>
          <p:cNvSpPr/>
          <p:nvPr/>
        </p:nvSpPr>
        <p:spPr>
          <a:xfrm>
            <a:off x="394975" y="882462"/>
            <a:ext cx="8316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Evaluation of modelled B(a)P trends vs. long-term measurements (1990-2018):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E2B61-AB36-4290-BEE3-84E6D340520D}"/>
              </a:ext>
            </a:extLst>
          </p:cNvPr>
          <p:cNvSpPr txBox="1"/>
          <p:nvPr/>
        </p:nvSpPr>
        <p:spPr>
          <a:xfrm>
            <a:off x="7820663" y="1573528"/>
            <a:ext cx="290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EMEP monitoring stations (n = 40)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1E1612-AD83-45B2-9292-518B1C0ED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451" y="4199289"/>
            <a:ext cx="3488811" cy="23072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5E16A9-4AD9-40A9-B236-B45578E89C69}"/>
              </a:ext>
            </a:extLst>
          </p:cNvPr>
          <p:cNvSpPr txBox="1"/>
          <p:nvPr/>
        </p:nvSpPr>
        <p:spPr>
          <a:xfrm>
            <a:off x="4516610" y="1505077"/>
            <a:ext cx="30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Central Europe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9B78E-4663-4281-9446-D6B1924A2019}"/>
              </a:ext>
            </a:extLst>
          </p:cNvPr>
          <p:cNvSpPr txBox="1"/>
          <p:nvPr/>
        </p:nvSpPr>
        <p:spPr>
          <a:xfrm>
            <a:off x="4517549" y="3996483"/>
            <a:ext cx="30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Eastern Europe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014A91-2AFF-4404-B4CE-A76E5A33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46" y="4152997"/>
            <a:ext cx="3488812" cy="2307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A3ED95-4746-4BD9-B7D4-F8E0A40071F9}"/>
              </a:ext>
            </a:extLst>
          </p:cNvPr>
          <p:cNvSpPr txBox="1"/>
          <p:nvPr/>
        </p:nvSpPr>
        <p:spPr>
          <a:xfrm>
            <a:off x="456936" y="3993239"/>
            <a:ext cx="30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Northern Europe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9621DC-0C85-494B-A6B8-6D4D1B96C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46" y="1630261"/>
            <a:ext cx="3488812" cy="23072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7C6B90E-7364-4809-B41C-3A9B71F26770}"/>
              </a:ext>
            </a:extLst>
          </p:cNvPr>
          <p:cNvSpPr txBox="1"/>
          <p:nvPr/>
        </p:nvSpPr>
        <p:spPr>
          <a:xfrm>
            <a:off x="541254" y="1467261"/>
            <a:ext cx="30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Western Europe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FB4BB1-5A85-4E9A-ADB2-D59203432C47}"/>
              </a:ext>
            </a:extLst>
          </p:cNvPr>
          <p:cNvSpPr/>
          <p:nvPr/>
        </p:nvSpPr>
        <p:spPr>
          <a:xfrm>
            <a:off x="6591300" y="1876425"/>
            <a:ext cx="933450" cy="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5D614F9-7986-4E52-BF16-367BECA88074}"/>
              </a:ext>
            </a:extLst>
          </p:cNvPr>
          <p:cNvSpPr/>
          <p:nvPr/>
        </p:nvSpPr>
        <p:spPr>
          <a:xfrm>
            <a:off x="2500330" y="1800793"/>
            <a:ext cx="933450" cy="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A43649-5CD3-40EA-B0C5-9348731BF2C7}"/>
              </a:ext>
            </a:extLst>
          </p:cNvPr>
          <p:cNvSpPr/>
          <p:nvPr/>
        </p:nvSpPr>
        <p:spPr>
          <a:xfrm>
            <a:off x="6591300" y="4336092"/>
            <a:ext cx="933450" cy="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08C56B-7D82-493F-86D9-E1239B9B904E}"/>
              </a:ext>
            </a:extLst>
          </p:cNvPr>
          <p:cNvSpPr/>
          <p:nvPr/>
        </p:nvSpPr>
        <p:spPr>
          <a:xfrm>
            <a:off x="2500330" y="4315996"/>
            <a:ext cx="933450" cy="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5A9925-39CA-497C-B5F8-26A426660B43}"/>
              </a:ext>
            </a:extLst>
          </p:cNvPr>
          <p:cNvGrpSpPr/>
          <p:nvPr/>
        </p:nvGrpSpPr>
        <p:grpSpPr>
          <a:xfrm>
            <a:off x="8307301" y="5307571"/>
            <a:ext cx="3236999" cy="667967"/>
            <a:chOff x="8231101" y="2977469"/>
            <a:chExt cx="2265449" cy="6679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697A89-FFF0-4DC1-B0BD-7F300E534422}"/>
                </a:ext>
              </a:extLst>
            </p:cNvPr>
            <p:cNvSpPr txBox="1"/>
            <p:nvPr/>
          </p:nvSpPr>
          <p:spPr>
            <a:xfrm>
              <a:off x="8537402" y="2977469"/>
              <a:ext cx="1959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Observed B(a)P concentrations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14EB3-1F1F-4843-906C-413CBB561AF3}"/>
                </a:ext>
              </a:extLst>
            </p:cNvPr>
            <p:cNvSpPr txBox="1"/>
            <p:nvPr/>
          </p:nvSpPr>
          <p:spPr>
            <a:xfrm>
              <a:off x="8537402" y="3337659"/>
              <a:ext cx="1959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Modelled B(a)P concentrations</a:t>
              </a: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FD185C7-DA48-4B86-AFA0-20F2118596A5}"/>
                </a:ext>
              </a:extLst>
            </p:cNvPr>
            <p:cNvCxnSpPr/>
            <p:nvPr/>
          </p:nvCxnSpPr>
          <p:spPr>
            <a:xfrm>
              <a:off x="8231101" y="3483845"/>
              <a:ext cx="306301" cy="0"/>
            </a:xfrm>
            <a:prstGeom prst="line">
              <a:avLst/>
            </a:prstGeom>
            <a:ln w="31750">
              <a:solidFill>
                <a:srgbClr val="CA2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6702038-BFDA-464E-A764-0C5C73FA4D53}"/>
                </a:ext>
              </a:extLst>
            </p:cNvPr>
            <p:cNvSpPr/>
            <p:nvPr/>
          </p:nvSpPr>
          <p:spPr>
            <a:xfrm>
              <a:off x="8327514" y="3073003"/>
              <a:ext cx="113473" cy="116707"/>
            </a:xfrm>
            <a:prstGeom prst="rect">
              <a:avLst/>
            </a:prstGeom>
            <a:solidFill>
              <a:srgbClr val="46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911733-9848-4430-BDF4-B439A86A33D4}"/>
              </a:ext>
            </a:extLst>
          </p:cNvPr>
          <p:cNvSpPr/>
          <p:nvPr/>
        </p:nvSpPr>
        <p:spPr>
          <a:xfrm>
            <a:off x="8058150" y="1933718"/>
            <a:ext cx="2479987" cy="291450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1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32EF48-3BA7-49ED-B5FD-19057AA2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10" y="4229157"/>
            <a:ext cx="2798307" cy="200763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F00B51FC-7AD2-4E1B-8473-E644A936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49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PAH pollution trends: contributions of key emission sectors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82576A-747F-4D79-8A0A-F7A72B553A06}"/>
              </a:ext>
            </a:extLst>
          </p:cNvPr>
          <p:cNvSpPr/>
          <p:nvPr/>
        </p:nvSpPr>
        <p:spPr>
          <a:xfrm>
            <a:off x="394975" y="882462"/>
            <a:ext cx="891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Long-term changes of emission sector contributions to B(a)P concentrations (1990-2018):</a:t>
            </a: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EA57ED-651C-41EF-B9E0-A19997AE9A9B}"/>
              </a:ext>
            </a:extLst>
          </p:cNvPr>
          <p:cNvGrpSpPr/>
          <p:nvPr/>
        </p:nvGrpSpPr>
        <p:grpSpPr>
          <a:xfrm>
            <a:off x="8387241" y="1765880"/>
            <a:ext cx="2371549" cy="1546353"/>
            <a:chOff x="7689677" y="1822459"/>
            <a:chExt cx="3701547" cy="15463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E2B61-AB36-4290-BEE3-84E6D340520D}"/>
                </a:ext>
              </a:extLst>
            </p:cNvPr>
            <p:cNvSpPr txBox="1"/>
            <p:nvPr/>
          </p:nvSpPr>
          <p:spPr>
            <a:xfrm>
              <a:off x="7689677" y="1822459"/>
              <a:ext cx="2935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Key emission sectors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9BA47D-9E32-490B-A5EE-56B49C9FAA92}"/>
                </a:ext>
              </a:extLst>
            </p:cNvPr>
            <p:cNvSpPr txBox="1"/>
            <p:nvPr/>
          </p:nvSpPr>
          <p:spPr>
            <a:xfrm>
              <a:off x="8631234" y="2216319"/>
              <a:ext cx="2730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Industry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FD7164-ACC0-40DC-AD72-9805350F26F6}"/>
                </a:ext>
              </a:extLst>
            </p:cNvPr>
            <p:cNvSpPr txBox="1"/>
            <p:nvPr/>
          </p:nvSpPr>
          <p:spPr>
            <a:xfrm>
              <a:off x="8647446" y="2514635"/>
              <a:ext cx="2730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Residential Combustion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627F2E-12DA-4568-80F7-58E091DC0BAF}"/>
                </a:ext>
              </a:extLst>
            </p:cNvPr>
            <p:cNvSpPr txBox="1"/>
            <p:nvPr/>
          </p:nvSpPr>
          <p:spPr>
            <a:xfrm>
              <a:off x="8653934" y="2803222"/>
              <a:ext cx="2730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Agriculture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C3C15D-B1A3-4DF0-A9C1-E7C847B687D6}"/>
                </a:ext>
              </a:extLst>
            </p:cNvPr>
            <p:cNvSpPr txBox="1"/>
            <p:nvPr/>
          </p:nvSpPr>
          <p:spPr>
            <a:xfrm>
              <a:off x="8660419" y="3091813"/>
              <a:ext cx="2730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Other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B2FFE8C-78E5-4FF7-8B73-E64FF72CA740}"/>
                </a:ext>
              </a:extLst>
            </p:cNvPr>
            <p:cNvSpPr/>
            <p:nvPr/>
          </p:nvSpPr>
          <p:spPr>
            <a:xfrm>
              <a:off x="8196688" y="2245233"/>
              <a:ext cx="330980" cy="2080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B29E5DC-0808-4ECA-9F2E-C1BEE4F2D29C}"/>
                </a:ext>
              </a:extLst>
            </p:cNvPr>
            <p:cNvSpPr/>
            <p:nvPr/>
          </p:nvSpPr>
          <p:spPr>
            <a:xfrm>
              <a:off x="8196688" y="2549977"/>
              <a:ext cx="330980" cy="20801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B16CC28-6A6F-4110-8DF1-776669FAF1A5}"/>
                </a:ext>
              </a:extLst>
            </p:cNvPr>
            <p:cNvSpPr/>
            <p:nvPr/>
          </p:nvSpPr>
          <p:spPr>
            <a:xfrm>
              <a:off x="8196688" y="2854721"/>
              <a:ext cx="330980" cy="2080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DAB923F1-14FC-444F-98C6-3FEC4A47622B}"/>
                </a:ext>
              </a:extLst>
            </p:cNvPr>
            <p:cNvSpPr/>
            <p:nvPr/>
          </p:nvSpPr>
          <p:spPr>
            <a:xfrm>
              <a:off x="8196688" y="3159465"/>
              <a:ext cx="330980" cy="2080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0CFE8F-96D9-4CBE-B1D4-A28A3313F502}"/>
              </a:ext>
            </a:extLst>
          </p:cNvPr>
          <p:cNvSpPr/>
          <p:nvPr/>
        </p:nvSpPr>
        <p:spPr>
          <a:xfrm>
            <a:off x="8734425" y="4072879"/>
            <a:ext cx="857250" cy="74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A3C2E9-2E7F-4BD3-8F6F-942128BDF20B}"/>
              </a:ext>
            </a:extLst>
          </p:cNvPr>
          <p:cNvSpPr/>
          <p:nvPr/>
        </p:nvSpPr>
        <p:spPr>
          <a:xfrm>
            <a:off x="9451038" y="4237724"/>
            <a:ext cx="477843" cy="2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EFBD13E-D03E-4CF7-AF06-28DA516294D3}"/>
              </a:ext>
            </a:extLst>
          </p:cNvPr>
          <p:cNvGrpSpPr/>
          <p:nvPr/>
        </p:nvGrpSpPr>
        <p:grpSpPr>
          <a:xfrm>
            <a:off x="8290765" y="3799622"/>
            <a:ext cx="1638116" cy="1288535"/>
            <a:chOff x="8114356" y="3900386"/>
            <a:chExt cx="1638116" cy="1288535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66F9A99-361F-494D-BD25-B5CD37991EAC}"/>
                </a:ext>
              </a:extLst>
            </p:cNvPr>
            <p:cNvGrpSpPr/>
            <p:nvPr/>
          </p:nvGrpSpPr>
          <p:grpSpPr>
            <a:xfrm>
              <a:off x="8534156" y="4554690"/>
              <a:ext cx="1192648" cy="574994"/>
              <a:chOff x="8534156" y="4554690"/>
              <a:chExt cx="1192648" cy="574994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575C949-0DE1-4104-A0C3-AE8805E63572}"/>
                  </a:ext>
                </a:extLst>
              </p:cNvPr>
              <p:cNvSpPr/>
              <p:nvPr/>
            </p:nvSpPr>
            <p:spPr>
              <a:xfrm>
                <a:off x="8534156" y="4554690"/>
                <a:ext cx="891198" cy="5749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0DD077E5-6B28-4C5C-90F2-A3A8FCA029EF}"/>
                  </a:ext>
                </a:extLst>
              </p:cNvPr>
              <p:cNvSpPr/>
              <p:nvPr/>
            </p:nvSpPr>
            <p:spPr>
              <a:xfrm>
                <a:off x="9274629" y="4612193"/>
                <a:ext cx="452175" cy="18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FC2B4F3A-8F59-4906-9EDD-F0844991D085}"/>
                  </a:ext>
                </a:extLst>
              </p:cNvPr>
              <p:cNvSpPr/>
              <p:nvPr/>
            </p:nvSpPr>
            <p:spPr>
              <a:xfrm>
                <a:off x="9320939" y="4938765"/>
                <a:ext cx="155590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B10E7A6-C026-4EAD-9DDC-04EAFFB74E14}"/>
                </a:ext>
              </a:extLst>
            </p:cNvPr>
            <p:cNvSpPr/>
            <p:nvPr/>
          </p:nvSpPr>
          <p:spPr>
            <a:xfrm>
              <a:off x="8259591" y="4246914"/>
              <a:ext cx="274565" cy="150280"/>
            </a:xfrm>
            <a:prstGeom prst="rect">
              <a:avLst/>
            </a:prstGeom>
            <a:solidFill>
              <a:srgbClr val="00D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2888C14-A8E2-41F0-96E2-9870930A3553}"/>
                </a:ext>
              </a:extLst>
            </p:cNvPr>
            <p:cNvSpPr/>
            <p:nvPr/>
          </p:nvSpPr>
          <p:spPr>
            <a:xfrm>
              <a:off x="8259591" y="4424714"/>
              <a:ext cx="274565" cy="150280"/>
            </a:xfrm>
            <a:prstGeom prst="rect">
              <a:avLst/>
            </a:prstGeom>
            <a:solidFill>
              <a:srgbClr val="B5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AB25404-B19D-4BEE-9EB6-2533283C277A}"/>
                </a:ext>
              </a:extLst>
            </p:cNvPr>
            <p:cNvSpPr/>
            <p:nvPr/>
          </p:nvSpPr>
          <p:spPr>
            <a:xfrm>
              <a:off x="8259591" y="4602514"/>
              <a:ext cx="274565" cy="150280"/>
            </a:xfrm>
            <a:prstGeom prst="rect">
              <a:avLst/>
            </a:prstGeom>
            <a:solidFill>
              <a:srgbClr val="FFA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79ADAFF6-6EE9-48F1-9D8A-8EA98C6A4D1E}"/>
                </a:ext>
              </a:extLst>
            </p:cNvPr>
            <p:cNvSpPr/>
            <p:nvPr/>
          </p:nvSpPr>
          <p:spPr>
            <a:xfrm>
              <a:off x="8259591" y="4780314"/>
              <a:ext cx="274565" cy="150280"/>
            </a:xfrm>
            <a:prstGeom prst="rect">
              <a:avLst/>
            </a:prstGeom>
            <a:solidFill>
              <a:srgbClr val="FFB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211246-2A18-499F-81F2-6DC00A6F8673}"/>
                </a:ext>
              </a:extLst>
            </p:cNvPr>
            <p:cNvSpPr txBox="1"/>
            <p:nvPr/>
          </p:nvSpPr>
          <p:spPr>
            <a:xfrm>
              <a:off x="8468094" y="4203519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Western Europe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A67D4D-AA6D-4D6C-8C42-66569357FA77}"/>
                </a:ext>
              </a:extLst>
            </p:cNvPr>
            <p:cNvSpPr txBox="1"/>
            <p:nvPr/>
          </p:nvSpPr>
          <p:spPr>
            <a:xfrm>
              <a:off x="8468094" y="4378098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 Europe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8F7C2C-2472-41B2-9AD0-CF5C7651E467}"/>
                </a:ext>
              </a:extLst>
            </p:cNvPr>
            <p:cNvSpPr txBox="1"/>
            <p:nvPr/>
          </p:nvSpPr>
          <p:spPr>
            <a:xfrm>
              <a:off x="8468094" y="4543152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Southern Europe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256035-D570-46A8-BAA7-4D30EE1605F0}"/>
                </a:ext>
              </a:extLst>
            </p:cNvPr>
            <p:cNvSpPr txBox="1"/>
            <p:nvPr/>
          </p:nvSpPr>
          <p:spPr>
            <a:xfrm>
              <a:off x="8468095" y="4727256"/>
              <a:ext cx="125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Caucasus &amp; Central Asia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896A82-6CFC-4F82-A778-EF1061CA3AB2}"/>
                </a:ext>
              </a:extLst>
            </p:cNvPr>
            <p:cNvSpPr txBox="1"/>
            <p:nvPr/>
          </p:nvSpPr>
          <p:spPr>
            <a:xfrm>
              <a:off x="8114356" y="3900386"/>
              <a:ext cx="1284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Sub-regions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049D0B-DCF5-4FBF-98D3-965DD026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5" y="1671225"/>
            <a:ext cx="3622548" cy="21686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3052E8-64EF-4DB8-8261-99F136296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726" y="1677086"/>
            <a:ext cx="3627446" cy="21716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2ADFAF-4801-42C6-9904-FE40741E7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91" y="4109350"/>
            <a:ext cx="3622548" cy="21686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635F5E-D1EC-4E56-9A3D-6B472C4F7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77" y="4146150"/>
            <a:ext cx="3627446" cy="21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pollution and population exposure</a:t>
            </a:r>
            <a:endParaRPr lang="en-GB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32C0E-5AE3-4ADD-A8A7-B5C02CF9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51" y="3367284"/>
            <a:ext cx="5495741" cy="28522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2CC88-4F4C-418A-9907-E2344A38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94" y="3365770"/>
            <a:ext cx="3265743" cy="2678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4220C-B723-46B8-9B87-F392A43F049E}"/>
              </a:ext>
            </a:extLst>
          </p:cNvPr>
          <p:cNvSpPr txBox="1"/>
          <p:nvPr/>
        </p:nvSpPr>
        <p:spPr>
          <a:xfrm>
            <a:off x="926213" y="2780995"/>
            <a:ext cx="351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EMEP population in areas with exceeded B(a)P limits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EF11B-31A8-4D83-9578-6F56B344C9AC}"/>
              </a:ext>
            </a:extLst>
          </p:cNvPr>
          <p:cNvSpPr txBox="1"/>
          <p:nvPr/>
        </p:nvSpPr>
        <p:spPr>
          <a:xfrm>
            <a:off x="622766" y="992424"/>
            <a:ext cx="904914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significant decrease of observed and modelled B(a)P pollution levels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Exceedances of air quality guidelines still exist in some of EMEP countries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to consider population exposure to mixture of toxic PAHs (e.g. 16 PAHs)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01803-D34D-4A9F-921A-EA3B3C6CBCAA}"/>
              </a:ext>
            </a:extLst>
          </p:cNvPr>
          <p:cNvSpPr txBox="1"/>
          <p:nvPr/>
        </p:nvSpPr>
        <p:spPr>
          <a:xfrm>
            <a:off x="1652117" y="596018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1.0</a:t>
            </a:r>
            <a:endParaRPr lang="ru-RU" sz="14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330ED-6609-4768-A7B5-C5D4FE1D7BAE}"/>
              </a:ext>
            </a:extLst>
          </p:cNvPr>
          <p:cNvSpPr txBox="1"/>
          <p:nvPr/>
        </p:nvSpPr>
        <p:spPr>
          <a:xfrm>
            <a:off x="3369666" y="5960182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0.12 </a:t>
            </a:r>
            <a:r>
              <a:rPr lang="en-US" sz="1400" dirty="0" err="1"/>
              <a:t>ng</a:t>
            </a:r>
            <a:r>
              <a:rPr lang="en-US" sz="1400" dirty="0"/>
              <a:t>/m</a:t>
            </a:r>
            <a:r>
              <a:rPr lang="en-US" sz="1400" baseline="30000" dirty="0"/>
              <a:t>3</a:t>
            </a:r>
            <a:endParaRPr lang="ru-RU" sz="1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66507-B984-4114-9C42-38D0F803F3B8}"/>
              </a:ext>
            </a:extLst>
          </p:cNvPr>
          <p:cNvSpPr txBox="1"/>
          <p:nvPr/>
        </p:nvSpPr>
        <p:spPr>
          <a:xfrm>
            <a:off x="2270319" y="596018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0.6</a:t>
            </a:r>
            <a:endParaRPr lang="ru-RU" sz="14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EC41C-B6AC-4950-A7B4-61A12FF78895}"/>
              </a:ext>
            </a:extLst>
          </p:cNvPr>
          <p:cNvSpPr txBox="1"/>
          <p:nvPr/>
        </p:nvSpPr>
        <p:spPr>
          <a:xfrm>
            <a:off x="2837984" y="596018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0.4</a:t>
            </a:r>
            <a:endParaRPr lang="ru-RU" sz="1400" baseline="30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BBC591-EE15-4423-ABEA-3A86B2610973}"/>
              </a:ext>
            </a:extLst>
          </p:cNvPr>
          <p:cNvGrpSpPr/>
          <p:nvPr/>
        </p:nvGrpSpPr>
        <p:grpSpPr>
          <a:xfrm>
            <a:off x="8419294" y="3792430"/>
            <a:ext cx="2505232" cy="267490"/>
            <a:chOff x="8265280" y="2994762"/>
            <a:chExt cx="2505232" cy="267490"/>
          </a:xfrm>
        </p:grpSpPr>
        <p:sp>
          <p:nvSpPr>
            <p:cNvPr id="12" name="Rectangle 70">
              <a:extLst>
                <a:ext uri="{FF2B5EF4-FFF2-40B4-BE49-F238E27FC236}">
                  <a16:creationId xmlns:a16="http://schemas.microsoft.com/office/drawing/2014/main" id="{658D2487-913E-4975-BCCD-612806375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5280" y="3058375"/>
              <a:ext cx="203200" cy="10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71">
              <a:extLst>
                <a:ext uri="{FF2B5EF4-FFF2-40B4-BE49-F238E27FC236}">
                  <a16:creationId xmlns:a16="http://schemas.microsoft.com/office/drawing/2014/main" id="{98A18DBB-787E-41A4-A95A-2F3C3466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1134" y="3011427"/>
              <a:ext cx="782638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Mean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Obs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72">
              <a:extLst>
                <a:ext uri="{FF2B5EF4-FFF2-40B4-BE49-F238E27FC236}">
                  <a16:creationId xmlns:a16="http://schemas.microsoft.com/office/drawing/2014/main" id="{77C96FEA-D751-490B-B3A2-9484EE25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910" y="3075683"/>
              <a:ext cx="227013" cy="23812"/>
            </a:xfrm>
            <a:custGeom>
              <a:avLst/>
              <a:gdLst>
                <a:gd name="T0" fmla="*/ 24 w 464"/>
                <a:gd name="T1" fmla="*/ 0 h 48"/>
                <a:gd name="T2" fmla="*/ 440 w 464"/>
                <a:gd name="T3" fmla="*/ 0 h 48"/>
                <a:gd name="T4" fmla="*/ 464 w 464"/>
                <a:gd name="T5" fmla="*/ 24 h 48"/>
                <a:gd name="T6" fmla="*/ 440 w 464"/>
                <a:gd name="T7" fmla="*/ 48 h 48"/>
                <a:gd name="T8" fmla="*/ 24 w 464"/>
                <a:gd name="T9" fmla="*/ 48 h 48"/>
                <a:gd name="T10" fmla="*/ 0 w 464"/>
                <a:gd name="T11" fmla="*/ 24 h 48"/>
                <a:gd name="T12" fmla="*/ 24 w 46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73">
              <a:extLst>
                <a:ext uri="{FF2B5EF4-FFF2-40B4-BE49-F238E27FC236}">
                  <a16:creationId xmlns:a16="http://schemas.microsoft.com/office/drawing/2014/main" id="{5FA73E94-A6FD-4BD8-8073-CC4C2DE65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1849" y="2994762"/>
              <a:ext cx="7286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EU </a:t>
              </a: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target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2657F-FCA7-48E7-8793-9B37ECAED4D5}"/>
              </a:ext>
            </a:extLst>
          </p:cNvPr>
          <p:cNvSpPr txBox="1"/>
          <p:nvPr/>
        </p:nvSpPr>
        <p:spPr>
          <a:xfrm>
            <a:off x="6045104" y="2783550"/>
            <a:ext cx="515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/>
            </a:lvl1pPr>
          </a:lstStyle>
          <a:p>
            <a:r>
              <a:rPr lang="en-US" dirty="0"/>
              <a:t>Annual mean observed B(a)P concentrations and exceedances of EU target level (2018)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09966-A368-4F77-817E-37EE13FCBACC}"/>
              </a:ext>
            </a:extLst>
          </p:cNvPr>
          <p:cNvSpPr txBox="1"/>
          <p:nvPr/>
        </p:nvSpPr>
        <p:spPr>
          <a:xfrm>
            <a:off x="575408" y="6282627"/>
            <a:ext cx="421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Estimated based on model results for 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39CB9-C090-404B-AE8B-A0FAD528548F}"/>
              </a:ext>
            </a:extLst>
          </p:cNvPr>
          <p:cNvSpPr txBox="1"/>
          <p:nvPr/>
        </p:nvSpPr>
        <p:spPr>
          <a:xfrm>
            <a:off x="6525513" y="6269655"/>
            <a:ext cx="421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Measurements from EEA AQ-Reporting  for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EFA7E-C340-45D0-A763-D6DC119A14EE}"/>
              </a:ext>
            </a:extLst>
          </p:cNvPr>
          <p:cNvSpPr txBox="1"/>
          <p:nvPr/>
        </p:nvSpPr>
        <p:spPr>
          <a:xfrm>
            <a:off x="1079374" y="5523128"/>
            <a:ext cx="9460509" cy="7214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B(a)P/PAH pollution levels and trends assessment will be discussed at the meeting of TF Health (11 May, 2021) and summarized in MSC-E Technical Report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3636F-1AC1-4492-B0A5-EBE444ACA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83058"/>
            <a:ext cx="3319304" cy="23717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76D1D-02BF-43E2-9902-FA47F779A9A1}"/>
              </a:ext>
            </a:extLst>
          </p:cNvPr>
          <p:cNvSpPr txBox="1"/>
          <p:nvPr/>
        </p:nvSpPr>
        <p:spPr>
          <a:xfrm>
            <a:off x="7775806" y="1348962"/>
            <a:ext cx="401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Model domain and B(a)P emissions</a:t>
            </a:r>
            <a:endParaRPr lang="ru-RU" sz="1400" b="1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Multi-model study of B(a)P pollution</a:t>
            </a:r>
            <a:endParaRPr lang="en-GB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16F60619-EB54-460C-A250-73245FBB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95309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it-IT" sz="2000" b="1" dirty="0"/>
              <a:t>Contribution to EuroDelta-Carb model intercomparison project (TFMM)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B2CEE972-C9B3-4D7A-9611-4A21AF18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99" y="1292031"/>
            <a:ext cx="6501099" cy="235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Multi-model assessment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B(a)P pollution levels and exceedances of air quality guidelines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Analyzing relationship between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r>
              <a:rPr lang="en-US" sz="1600" dirty="0">
                <a:solidFill>
                  <a:srgbClr val="00B300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and fate (including PM components – OC, EC)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to analysis of consistency of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wood burning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B7277-B867-44BC-9F17-CB9378A67D53}"/>
              </a:ext>
            </a:extLst>
          </p:cNvPr>
          <p:cNvSpPr txBox="1"/>
          <p:nvPr/>
        </p:nvSpPr>
        <p:spPr>
          <a:xfrm>
            <a:off x="502818" y="4017556"/>
            <a:ext cx="2155993" cy="41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groups:</a:t>
            </a:r>
          </a:p>
        </p:txBody>
      </p:sp>
      <p:graphicFrame>
        <p:nvGraphicFramePr>
          <p:cNvPr id="15" name="Group 229">
            <a:extLst>
              <a:ext uri="{FF2B5EF4-FFF2-40B4-BE49-F238E27FC236}">
                <a16:creationId xmlns:a16="http://schemas.microsoft.com/office/drawing/2014/main" id="{DFDD5829-92AD-482A-BD2C-DFE4A8285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35776"/>
              </p:ext>
            </p:extLst>
          </p:nvPr>
        </p:nvGraphicFramePr>
        <p:xfrm>
          <a:off x="685908" y="4590573"/>
          <a:ext cx="6823848" cy="2011680"/>
        </p:xfrm>
        <a:graphic>
          <a:graphicData uri="http://schemas.openxmlformats.org/drawingml/2006/table">
            <a:tbl>
              <a:tblPr/>
              <a:tblGrid>
                <a:gridCol w="197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780">
                  <a:extLst>
                    <a:ext uri="{9D8B030D-6E8A-4147-A177-3AD203B41FA5}">
                      <a16:colId xmlns:a16="http://schemas.microsoft.com/office/drawing/2014/main" val="66957949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Experts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EMEP/MSC-E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GLEMOS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Alexey Gusev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INERIS (France)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Augustin Colette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FMI (Finland)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SILAM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Rostislav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Kouznetsov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Evegeny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Kadantsev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1437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CIEMAT (Spain)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Marta Garcia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Vivanco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ENEA (Italy)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Mihaela Mircea, Ilaria Delia, Mario Adani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2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Multi-model study of B(a)P pollution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28CE8-8241-4A9D-AE7C-39C268707B36}"/>
              </a:ext>
            </a:extLst>
          </p:cNvPr>
          <p:cNvSpPr txBox="1"/>
          <p:nvPr/>
        </p:nvSpPr>
        <p:spPr>
          <a:xfrm>
            <a:off x="2081719" y="752777"/>
            <a:ext cx="756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Summary</a:t>
            </a:r>
            <a:r>
              <a:rPr lang="en-US" b="1" dirty="0"/>
              <a:t> of </a:t>
            </a:r>
            <a:r>
              <a:rPr lang="en-US" b="1" dirty="0" err="1"/>
              <a:t>Eurodelta</a:t>
            </a:r>
            <a:r>
              <a:rPr lang="en-US" b="1" dirty="0"/>
              <a:t>-Carb on </a:t>
            </a:r>
            <a:r>
              <a:rPr lang="en-US" b="1" dirty="0" err="1"/>
              <a:t>BaP</a:t>
            </a:r>
            <a:r>
              <a:rPr lang="en-US" b="1" dirty="0"/>
              <a:t> discussion meeting held on </a:t>
            </a:r>
            <a:r>
              <a:rPr lang="en-US" b="1" dirty="0">
                <a:solidFill>
                  <a:srgbClr val="0070C0"/>
                </a:solidFill>
              </a:rPr>
              <a:t>19 April 2021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F0A93338-C71F-4ABC-ADD1-4797729E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33" y="1326943"/>
            <a:ext cx="7266657" cy="510197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setup: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Identical to PM phase of </a:t>
            </a:r>
            <a:r>
              <a:rPr lang="en-US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-Carb, except for emissions and temporal coverage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Temporal coverage: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20171201-20181231 to cover EMEP/ACTRIS/COLOSSAL IMP (winter 2017/2018) and also allow annual coverage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of B(a)P: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CEIP emission inventory for 2018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of non-B(a)P species: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 to use CAMS-REG-AP/REF2.1 (as implemented in CAMS50 as of June 2021)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EMEP and EEA AQ e-reporting measurement data for 2017/2018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simulations: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case model run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Sensitivity model runs (could be agreed at a later stage)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D07AFD-831E-4DEA-ACE9-D5447CCE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33" y="1498059"/>
            <a:ext cx="3026118" cy="2752927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996B3-9679-4A4E-847F-13FD7223DF0A}"/>
              </a:ext>
            </a:extLst>
          </p:cNvPr>
          <p:cNvSpPr txBox="1"/>
          <p:nvPr/>
        </p:nvSpPr>
        <p:spPr>
          <a:xfrm>
            <a:off x="8493833" y="4338534"/>
            <a:ext cx="302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EEA AQ e-reporting measurement data for 2018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019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Timeline and participation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88513-A7F3-451B-A0A2-E441AF87CFE7}"/>
              </a:ext>
            </a:extLst>
          </p:cNvPr>
          <p:cNvSpPr txBox="1"/>
          <p:nvPr/>
        </p:nvSpPr>
        <p:spPr>
          <a:xfrm>
            <a:off x="1772478" y="4594038"/>
            <a:ext cx="9365691" cy="171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MSCE/INERIS/ENEA/FMI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run the models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CCC/NILU 	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expertise on observations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EEA/ETC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expertise on AQ e-reporting measurement data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MSCE/CIEMAT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analysis of results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822A2F95-FC0F-4A95-A89F-07DA080AB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50029"/>
              </p:ext>
            </p:extLst>
          </p:nvPr>
        </p:nvGraphicFramePr>
        <p:xfrm>
          <a:off x="1772479" y="1232906"/>
          <a:ext cx="8797046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3531">
                  <a:extLst>
                    <a:ext uri="{9D8B030D-6E8A-4147-A177-3AD203B41FA5}">
                      <a16:colId xmlns:a16="http://schemas.microsoft.com/office/drawing/2014/main" val="699147635"/>
                    </a:ext>
                  </a:extLst>
                </a:gridCol>
                <a:gridCol w="3803515">
                  <a:extLst>
                    <a:ext uri="{9D8B030D-6E8A-4147-A177-3AD203B41FA5}">
                      <a16:colId xmlns:a16="http://schemas.microsoft.com/office/drawing/2014/main" val="1917217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Task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Deadline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57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Agree on experiment design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2021 (TFMM)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143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input data available </a:t>
                      </a:r>
                      <a:br>
                        <a:rPr lang="en-US" dirty="0"/>
                      </a:br>
                      <a:r>
                        <a:rPr lang="en-US" dirty="0"/>
                        <a:t>(inc. emissions provided by MSC-E)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2021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27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 model runs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Sep/Oct 2021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10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Teleconference for preliminary analysis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 2021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46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Teleconference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final results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 2022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1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presentation at TFMM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2022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991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1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952500" y="1070314"/>
            <a:ext cx="10263491" cy="47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activities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Multi-model analysis of B(a)P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pollution in 2017/2018 using data of intensive winter monitoring campaign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on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pollution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Poland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long-term changes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PAH pollution on global/regional scale (in co-operation with TF HTAP)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lvl="1" indent="-271463" fontAlgn="base"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Co-operation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exchange with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TF Health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B(a)P/PAH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concentration and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exceedances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target values to assess population exposure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Co-operation with international organizations (HELCOM, …)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D00D50-CAB5-4020-A339-9571D522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Ongoing and further EMEP activities on PAHs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F00B51FC-7AD2-4E1B-8473-E644A936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49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PAH pollution and population exposure</a:t>
            </a: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2B3549E1-6D9C-4DB9-9C91-D7518E9A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3320658"/>
            <a:ext cx="8043154" cy="29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topics considered: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on B(a)P/PAH pollution for Poland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changes of B(a)P pollution in the EMEP countries (1990-2018)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Contributions of key sectors to B(a)P pollution and their temporal changes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 multi-model assessment of B(a)P pollution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4D992-3E9C-4F57-99F9-88EB0E493D56}"/>
              </a:ext>
            </a:extLst>
          </p:cNvPr>
          <p:cNvSpPr txBox="1"/>
          <p:nvPr/>
        </p:nvSpPr>
        <p:spPr>
          <a:xfrm>
            <a:off x="380999" y="1699006"/>
            <a:ext cx="8707773" cy="11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Strategy for the Convention (2020-2030):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“unintentional releases of PAHs are still a concern”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“continue scientific research on POP transport and trends with a focus on PAHs”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E2AD728-28DE-47D4-BF47-80D42674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2060"/>
            <a:ext cx="12192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Contribution to analysis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 Protocol effectiveness </a:t>
            </a:r>
            <a:b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co-operation with TFTEI, TFH (workplan 1.1.1.1)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1DABD0-FDED-461C-9A37-ECEE87302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38" y="3320658"/>
            <a:ext cx="1981200" cy="2806232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1AF49-FBD1-412C-9797-83AD16184AFA}"/>
              </a:ext>
            </a:extLst>
          </p:cNvPr>
          <p:cNvSpPr txBox="1"/>
          <p:nvPr/>
        </p:nvSpPr>
        <p:spPr>
          <a:xfrm>
            <a:off x="8951338" y="6254795"/>
            <a:ext cx="30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MSC-E Technical report (2021)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F4345-2C00-4B39-B944-D08606FC6F2D}"/>
              </a:ext>
            </a:extLst>
          </p:cNvPr>
          <p:cNvSpPr/>
          <p:nvPr/>
        </p:nvSpPr>
        <p:spPr>
          <a:xfrm>
            <a:off x="9771797" y="4794913"/>
            <a:ext cx="500418" cy="9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BADA4-D7D0-437A-AF8A-7B0FA5AFFEE2}"/>
              </a:ext>
            </a:extLst>
          </p:cNvPr>
          <p:cNvSpPr txBox="1"/>
          <p:nvPr/>
        </p:nvSpPr>
        <p:spPr>
          <a:xfrm>
            <a:off x="9729285" y="5549135"/>
            <a:ext cx="806631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00" dirty="0"/>
              <a:t>Technical report 2/2021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28100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3">
            <a:extLst>
              <a:ext uri="{FF2B5EF4-FFF2-40B4-BE49-F238E27FC236}">
                <a16:creationId xmlns:a16="http://schemas.microsoft.com/office/drawing/2014/main" id="{52FF7570-211E-41DD-9FB3-D8FA50EB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25" y="2741367"/>
            <a:ext cx="7534600" cy="35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of the study (2020-2022):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 of B(a)P and B(b)F, B(k)F, I(cd)P levels in the country involving detailed national data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assessment using previous and updated national PAH emissions inventory of Poland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model simulations using scenario emissions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Estimation of exceedances of the EU and WHO air quality guidelines for PAHs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Inter-comparison of GLEMOS and GEM-AQ model results for B(a)P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case study on B(a)P/PAH pollution in Poland</a:t>
            </a:r>
            <a:endParaRPr lang="en-GB" dirty="0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CA3A3CE-2FD0-4249-9593-40DC67DF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56" y="841932"/>
            <a:ext cx="10753197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Joint research to improve B(a)P/PAH pollution assessment (Spain, France, Poland)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4D01D-8594-4B80-B2AC-BCC096A90389}"/>
              </a:ext>
            </a:extLst>
          </p:cNvPr>
          <p:cNvSpPr txBox="1"/>
          <p:nvPr/>
        </p:nvSpPr>
        <p:spPr>
          <a:xfrm>
            <a:off x="623056" y="1666711"/>
            <a:ext cx="565266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of MSC-E and national experts on emissions/modelling in Poland (Nov 2019)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B1D206B-BFEA-4CAD-AE74-0FEAF1FC7F62}"/>
              </a:ext>
            </a:extLst>
          </p:cNvPr>
          <p:cNvGrpSpPr/>
          <p:nvPr/>
        </p:nvGrpSpPr>
        <p:grpSpPr>
          <a:xfrm>
            <a:off x="8293822" y="1383134"/>
            <a:ext cx="3008013" cy="2165909"/>
            <a:chOff x="8712114" y="1441501"/>
            <a:chExt cx="3008013" cy="2165909"/>
          </a:xfrm>
        </p:grpSpPr>
        <p:pic>
          <p:nvPicPr>
            <p:cNvPr id="23" name="Рисунок 22" descr="pl-fr-es-domains.png">
              <a:extLst>
                <a:ext uri="{FF2B5EF4-FFF2-40B4-BE49-F238E27FC236}">
                  <a16:creationId xmlns:a16="http://schemas.microsoft.com/office/drawing/2014/main" id="{17A9EAF7-41CD-4294-965D-1C1486B10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755" y="1829664"/>
              <a:ext cx="2070064" cy="177774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</p:pic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00B8095E-1E72-4B95-A008-AAF7FD845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2114" y="1441501"/>
              <a:ext cx="30080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Past/ongoing studies (2017-2021)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223990-A447-4DE8-96E3-70B1C342433B}"/>
                </a:ext>
              </a:extLst>
            </p:cNvPr>
            <p:cNvSpPr txBox="1"/>
            <p:nvPr/>
          </p:nvSpPr>
          <p:spPr>
            <a:xfrm>
              <a:off x="9619306" y="3099221"/>
              <a:ext cx="69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Spain</a:t>
              </a:r>
              <a:endParaRPr lang="ru-RU" sz="14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943068-4025-4055-9631-7F4E5264CA56}"/>
                </a:ext>
              </a:extLst>
            </p:cNvPr>
            <p:cNvSpPr txBox="1"/>
            <p:nvPr/>
          </p:nvSpPr>
          <p:spPr>
            <a:xfrm>
              <a:off x="9964941" y="2799734"/>
              <a:ext cx="69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France</a:t>
              </a:r>
              <a:endParaRPr lang="ru-RU" sz="14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895993-34FD-4E09-80DE-C05445F2F5B3}"/>
                </a:ext>
              </a:extLst>
            </p:cNvPr>
            <p:cNvSpPr txBox="1"/>
            <p:nvPr/>
          </p:nvSpPr>
          <p:spPr>
            <a:xfrm>
              <a:off x="10222409" y="2496563"/>
              <a:ext cx="7198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Poland</a:t>
              </a:r>
              <a:endParaRPr lang="ru-RU" sz="1400" b="1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97FC1-AB24-4C5E-8F0A-3CCF5573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10" y="4246835"/>
            <a:ext cx="2144238" cy="214423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EB399D-2942-4049-8FFC-178F32C804A2}"/>
              </a:ext>
            </a:extLst>
          </p:cNvPr>
          <p:cNvSpPr txBox="1"/>
          <p:nvPr/>
        </p:nvSpPr>
        <p:spPr>
          <a:xfrm>
            <a:off x="8324709" y="3670250"/>
            <a:ext cx="3008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+mn-lt"/>
              </a:rPr>
              <a:t>Observed B(a)P conc (2018) EMEP+AIRBASE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109DAD-4859-428F-B5AB-4BB131A1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28" y="5419166"/>
            <a:ext cx="761252" cy="9719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5AACD8-84F3-4B04-A4A2-5F60A25827C1}"/>
              </a:ext>
            </a:extLst>
          </p:cNvPr>
          <p:cNvSpPr txBox="1"/>
          <p:nvPr/>
        </p:nvSpPr>
        <p:spPr>
          <a:xfrm>
            <a:off x="10821239" y="5121799"/>
            <a:ext cx="1110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+mn-lt"/>
              </a:rPr>
              <a:t>B(a)P, ng m</a:t>
            </a:r>
            <a:r>
              <a:rPr lang="en-US" sz="1200" baseline="30000" dirty="0">
                <a:latin typeface="+mn-lt"/>
              </a:rPr>
              <a:t>-3</a:t>
            </a:r>
            <a:endParaRPr lang="ru-RU" sz="12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National inventory of PAH emissions in Poland</a:t>
            </a:r>
            <a:endParaRPr lang="en-GB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2C1B5AD-DFEF-4FFF-8782-9F3CC3BA92F9}"/>
              </a:ext>
            </a:extLst>
          </p:cNvPr>
          <p:cNvGrpSpPr/>
          <p:nvPr/>
        </p:nvGrpSpPr>
        <p:grpSpPr>
          <a:xfrm>
            <a:off x="413530" y="3565428"/>
            <a:ext cx="4718067" cy="2751168"/>
            <a:chOff x="605638" y="3562176"/>
            <a:chExt cx="4718067" cy="2751168"/>
          </a:xfrm>
        </p:grpSpPr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id="{6450B4D8-2DD1-4D8A-B213-0F1BC1E4A36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3587434"/>
                </p:ext>
              </p:extLst>
            </p:nvPr>
          </p:nvGraphicFramePr>
          <p:xfrm>
            <a:off x="605638" y="3889409"/>
            <a:ext cx="4442368" cy="24239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14796F-1453-45C2-BD1D-EB8C31EDC600}"/>
                </a:ext>
              </a:extLst>
            </p:cNvPr>
            <p:cNvSpPr txBox="1"/>
            <p:nvPr/>
          </p:nvSpPr>
          <p:spPr>
            <a:xfrm>
              <a:off x="777416" y="3562176"/>
              <a:ext cx="4546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Long-term changes of B(a)P emissions</a:t>
              </a:r>
              <a:endParaRPr lang="ru-RU" sz="16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E49EA0-5EAF-4007-82B8-B3B90E4C9575}"/>
                </a:ext>
              </a:extLst>
            </p:cNvPr>
            <p:cNvSpPr txBox="1"/>
            <p:nvPr/>
          </p:nvSpPr>
          <p:spPr>
            <a:xfrm>
              <a:off x="2826822" y="5352295"/>
              <a:ext cx="1735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Previous inventory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F59E40-F13D-425F-BB04-A02DE3C3FCC0}"/>
                </a:ext>
              </a:extLst>
            </p:cNvPr>
            <p:cNvSpPr txBox="1"/>
            <p:nvPr/>
          </p:nvSpPr>
          <p:spPr>
            <a:xfrm>
              <a:off x="2821184" y="4213821"/>
              <a:ext cx="1788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Updated inventory </a:t>
              </a: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61281A0-240D-440D-BDCD-42609620FB49}"/>
                </a:ext>
              </a:extLst>
            </p:cNvPr>
            <p:cNvCxnSpPr/>
            <p:nvPr/>
          </p:nvCxnSpPr>
          <p:spPr>
            <a:xfrm flipV="1">
              <a:off x="2660774" y="4383099"/>
              <a:ext cx="150162" cy="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93C185EC-6A55-4349-9C16-5C8164DCF546}"/>
                </a:ext>
              </a:extLst>
            </p:cNvPr>
            <p:cNvCxnSpPr/>
            <p:nvPr/>
          </p:nvCxnSpPr>
          <p:spPr>
            <a:xfrm flipV="1">
              <a:off x="2672280" y="5516034"/>
              <a:ext cx="150162" cy="1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7C59F958-A239-411A-8FAE-6D1614624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6" y="1331632"/>
            <a:ext cx="1042159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of emission factors for PAHs emitted from combustion of solid fuels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temporal changes of total PAH emissions in 1990-2018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sector distribution with increased share of Residential combustion sector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uncertainties for sectoral emissions (estimated uncertainty range for Residential combustion – 76%)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6D9BA5F-8E7A-4908-9819-3CD20E35093B}"/>
              </a:ext>
            </a:extLst>
          </p:cNvPr>
          <p:cNvSpPr/>
          <p:nvPr/>
        </p:nvSpPr>
        <p:spPr>
          <a:xfrm>
            <a:off x="394976" y="882462"/>
            <a:ext cx="6336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Updates of national PAH emission inventory (IIR 2020):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602BC86-F98A-40B8-ABD0-0FAF58B6D30A}"/>
              </a:ext>
            </a:extLst>
          </p:cNvPr>
          <p:cNvGrpSpPr/>
          <p:nvPr/>
        </p:nvGrpSpPr>
        <p:grpSpPr>
          <a:xfrm>
            <a:off x="5619237" y="3565428"/>
            <a:ext cx="5722442" cy="2747916"/>
            <a:chOff x="4909117" y="3562176"/>
            <a:chExt cx="5722442" cy="2747916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C5E18B4-A3AC-47B2-8122-E7B4A99F8105}"/>
                </a:ext>
              </a:extLst>
            </p:cNvPr>
            <p:cNvGrpSpPr/>
            <p:nvPr/>
          </p:nvGrpSpPr>
          <p:grpSpPr>
            <a:xfrm>
              <a:off x="5006355" y="3562176"/>
              <a:ext cx="4820983" cy="632189"/>
              <a:chOff x="5667838" y="3776188"/>
              <a:chExt cx="4820983" cy="63218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BF1E92-F8AF-462B-8D34-CF78DA675F43}"/>
                  </a:ext>
                </a:extLst>
              </p:cNvPr>
              <p:cNvSpPr txBox="1"/>
              <p:nvPr/>
            </p:nvSpPr>
            <p:spPr>
              <a:xfrm>
                <a:off x="5667838" y="3776188"/>
                <a:ext cx="4820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Sector distribution of B(a)P emissions</a:t>
                </a:r>
                <a:endParaRPr lang="ru-RU" sz="1600" b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8347C-E1BF-4789-A8A0-C1955B8D83C2}"/>
                  </a:ext>
                </a:extLst>
              </p:cNvPr>
              <p:cNvSpPr txBox="1"/>
              <p:nvPr/>
            </p:nvSpPr>
            <p:spPr>
              <a:xfrm>
                <a:off x="8576735" y="4054932"/>
                <a:ext cx="1788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Updated inventory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76B886-BBDA-4BF9-BD23-D1877619D949}"/>
                  </a:ext>
                </a:extLst>
              </p:cNvPr>
              <p:cNvSpPr txBox="1"/>
              <p:nvPr/>
            </p:nvSpPr>
            <p:spPr>
              <a:xfrm>
                <a:off x="5889173" y="4069823"/>
                <a:ext cx="17356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Previous inventory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D440AD-C595-4768-83CC-77101FB8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3316" y="4304923"/>
              <a:ext cx="2468586" cy="200516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37E96C4-A367-4CD6-8187-8EB9CC150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9117" y="4300493"/>
              <a:ext cx="2469618" cy="20051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CA876E-393A-48FA-B2AB-4D54C16CD7B2}"/>
                </a:ext>
              </a:extLst>
            </p:cNvPr>
            <p:cNvSpPr txBox="1"/>
            <p:nvPr/>
          </p:nvSpPr>
          <p:spPr>
            <a:xfrm>
              <a:off x="6953460" y="4607500"/>
              <a:ext cx="84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Fugitive</a:t>
              </a:r>
            </a:p>
            <a:p>
              <a:r>
                <a:rPr lang="en-US" sz="1200" b="1" dirty="0"/>
                <a:t>16%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A438DC-4A89-4014-B5A8-A51BDA7ED66C}"/>
                </a:ext>
              </a:extLst>
            </p:cNvPr>
            <p:cNvSpPr txBox="1"/>
            <p:nvPr/>
          </p:nvSpPr>
          <p:spPr>
            <a:xfrm>
              <a:off x="8380520" y="4475232"/>
              <a:ext cx="994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Residential Combustion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96%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EB56FF-7D73-4040-9FD0-82F760D1F059}"/>
                </a:ext>
              </a:extLst>
            </p:cNvPr>
            <p:cNvSpPr txBox="1"/>
            <p:nvPr/>
          </p:nvSpPr>
          <p:spPr>
            <a:xfrm>
              <a:off x="6953460" y="5602574"/>
              <a:ext cx="815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Other</a:t>
              </a:r>
            </a:p>
            <a:p>
              <a:r>
                <a:rPr lang="en-US" sz="1200" b="1" dirty="0"/>
                <a:t>3%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46D3C9-8807-4AA5-AA02-BF49CD3308D5}"/>
                </a:ext>
              </a:extLst>
            </p:cNvPr>
            <p:cNvSpPr txBox="1"/>
            <p:nvPr/>
          </p:nvSpPr>
          <p:spPr>
            <a:xfrm>
              <a:off x="7071952" y="5140909"/>
              <a:ext cx="84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Waste</a:t>
              </a:r>
            </a:p>
            <a:p>
              <a:r>
                <a:rPr lang="en-US" sz="1200" b="1" dirty="0"/>
                <a:t>2%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10E348-1DE4-45E5-8178-8AD77185A0EE}"/>
                </a:ext>
              </a:extLst>
            </p:cNvPr>
            <p:cNvSpPr txBox="1"/>
            <p:nvPr/>
          </p:nvSpPr>
          <p:spPr>
            <a:xfrm>
              <a:off x="5598402" y="4475232"/>
              <a:ext cx="994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Residential Combustion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79%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3FFEB1-22EA-432F-A38E-A97E42F20D4D}"/>
                </a:ext>
              </a:extLst>
            </p:cNvPr>
            <p:cNvSpPr txBox="1"/>
            <p:nvPr/>
          </p:nvSpPr>
          <p:spPr>
            <a:xfrm>
              <a:off x="9573835" y="4274007"/>
              <a:ext cx="84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Fugitive</a:t>
              </a:r>
            </a:p>
            <a:p>
              <a:r>
                <a:rPr lang="en-US" sz="1200" b="1" dirty="0"/>
                <a:t>2%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B56CC-4803-4E92-9FD8-170C0D3736C9}"/>
                </a:ext>
              </a:extLst>
            </p:cNvPr>
            <p:cNvSpPr txBox="1"/>
            <p:nvPr/>
          </p:nvSpPr>
          <p:spPr>
            <a:xfrm>
              <a:off x="9772972" y="4649945"/>
              <a:ext cx="84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Waste</a:t>
              </a:r>
            </a:p>
            <a:p>
              <a:r>
                <a:rPr lang="en-US" sz="1200" b="1" dirty="0"/>
                <a:t>1%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C2BF8-24EA-444A-8457-04A7226AA73B}"/>
                </a:ext>
              </a:extLst>
            </p:cNvPr>
            <p:cNvSpPr txBox="1"/>
            <p:nvPr/>
          </p:nvSpPr>
          <p:spPr>
            <a:xfrm>
              <a:off x="9815810" y="5095385"/>
              <a:ext cx="815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Other</a:t>
              </a:r>
            </a:p>
            <a:p>
              <a:r>
                <a:rPr lang="en-US" sz="1200" b="1" dirty="0"/>
                <a:t>0.5%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4078DED-31A2-403E-8579-253296844566}"/>
              </a:ext>
            </a:extLst>
          </p:cNvPr>
          <p:cNvGrpSpPr/>
          <p:nvPr/>
        </p:nvGrpSpPr>
        <p:grpSpPr>
          <a:xfrm>
            <a:off x="5027676" y="3343275"/>
            <a:ext cx="6888099" cy="3333750"/>
            <a:chOff x="5027676" y="3343275"/>
            <a:chExt cx="6888099" cy="333375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DC76010-A5CD-4E9D-9476-9B5D564B1F68}"/>
                </a:ext>
              </a:extLst>
            </p:cNvPr>
            <p:cNvSpPr/>
            <p:nvPr/>
          </p:nvSpPr>
          <p:spPr>
            <a:xfrm>
              <a:off x="5027676" y="3343275"/>
              <a:ext cx="6888099" cy="3333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45B1ACBC-7462-49B2-BC4C-415610B06AF2}"/>
                </a:ext>
              </a:extLst>
            </p:cNvPr>
            <p:cNvGrpSpPr/>
            <p:nvPr/>
          </p:nvGrpSpPr>
          <p:grpSpPr>
            <a:xfrm>
              <a:off x="5667837" y="3552452"/>
              <a:ext cx="4820984" cy="2644066"/>
              <a:chOff x="5667838" y="3776188"/>
              <a:chExt cx="4820984" cy="264406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69E7E0-A823-4134-B8EB-48FDD83DB389}"/>
                  </a:ext>
                </a:extLst>
              </p:cNvPr>
              <p:cNvSpPr txBox="1"/>
              <p:nvPr/>
            </p:nvSpPr>
            <p:spPr>
              <a:xfrm>
                <a:off x="5667838" y="3776188"/>
                <a:ext cx="4820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Spatial distribution of B(a)P emissions</a:t>
                </a:r>
                <a:endParaRPr lang="ru-RU" sz="1600" b="1" dirty="0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85C246A3-9FC5-4C94-A401-5F5DF1322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08419" y="4339851"/>
                <a:ext cx="2080403" cy="2080403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2223A6C0-7BCF-4A2D-8F30-04BD0D64E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2039" y="4339851"/>
                <a:ext cx="2080403" cy="2080403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819262C-3A89-4FE8-B723-F5D79142AF06}"/>
                  </a:ext>
                </a:extLst>
              </p:cNvPr>
              <p:cNvSpPr txBox="1"/>
              <p:nvPr/>
            </p:nvSpPr>
            <p:spPr>
              <a:xfrm>
                <a:off x="8576735" y="4054932"/>
                <a:ext cx="1788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Updated inventory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62810E-D1E0-45B3-A4E6-31BC60DA26DD}"/>
                  </a:ext>
                </a:extLst>
              </p:cNvPr>
              <p:cNvSpPr txBox="1"/>
              <p:nvPr/>
            </p:nvSpPr>
            <p:spPr>
              <a:xfrm>
                <a:off x="5889173" y="4069823"/>
                <a:ext cx="17356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Previous inventory</a:t>
                </a:r>
              </a:p>
            </p:txBody>
          </p:sp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F1E64BF-4790-4D3D-A115-0B7189FD00FF}"/>
              </a:ext>
            </a:extLst>
          </p:cNvPr>
          <p:cNvGrpSpPr/>
          <p:nvPr/>
        </p:nvGrpSpPr>
        <p:grpSpPr>
          <a:xfrm>
            <a:off x="5113202" y="3198089"/>
            <a:ext cx="6878773" cy="3371850"/>
            <a:chOff x="5113202" y="3198089"/>
            <a:chExt cx="6878773" cy="337185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A6ABE48-43E2-4052-BC63-EA8920575BC2}"/>
                </a:ext>
              </a:extLst>
            </p:cNvPr>
            <p:cNvSpPr/>
            <p:nvPr/>
          </p:nvSpPr>
          <p:spPr>
            <a:xfrm>
              <a:off x="5113202" y="3198089"/>
              <a:ext cx="6878773" cy="337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870B04-ADDE-4C6A-84D4-05A0D29E3926}"/>
                </a:ext>
              </a:extLst>
            </p:cNvPr>
            <p:cNvSpPr txBox="1"/>
            <p:nvPr/>
          </p:nvSpPr>
          <p:spPr>
            <a:xfrm>
              <a:off x="5447039" y="3444960"/>
              <a:ext cx="4820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Total B(a)P emissions in Poland used for modelling</a:t>
              </a:r>
              <a:endParaRPr lang="ru-RU" sz="1600" b="1" dirty="0"/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E855D764-05F7-48AD-90E0-A1B38644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0704" y="3791649"/>
              <a:ext cx="3881522" cy="24952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D40E4A3-BDB9-4128-B159-5D89FE9BE87D}"/>
                </a:ext>
              </a:extLst>
            </p:cNvPr>
            <p:cNvSpPr/>
            <p:nvPr/>
          </p:nvSpPr>
          <p:spPr>
            <a:xfrm>
              <a:off x="8903969" y="4088131"/>
              <a:ext cx="327579" cy="1550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80B0AE-D2C0-4816-A542-1E90005FEEE7}"/>
                </a:ext>
              </a:extLst>
            </p:cNvPr>
            <p:cNvSpPr txBox="1"/>
            <p:nvPr/>
          </p:nvSpPr>
          <p:spPr>
            <a:xfrm>
              <a:off x="9772650" y="4555627"/>
              <a:ext cx="20058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Scenario constructed </a:t>
              </a:r>
              <a:br>
                <a:rPr lang="en-US" sz="1600" dirty="0"/>
              </a:br>
              <a:r>
                <a:rPr lang="en-US" sz="1600" dirty="0"/>
                <a:t>by MSC-E based on uncertainty range </a:t>
              </a:r>
              <a:br>
                <a:rPr lang="en-US" sz="1600" dirty="0"/>
              </a:br>
              <a:r>
                <a:rPr lang="en-US" sz="1600" dirty="0"/>
                <a:t>for Res Comb sector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7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Model simulations setup and results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49EA0-5EAF-4007-82B8-B3B90E4C9575}"/>
              </a:ext>
            </a:extLst>
          </p:cNvPr>
          <p:cNvSpPr txBox="1"/>
          <p:nvPr/>
        </p:nvSpPr>
        <p:spPr>
          <a:xfrm>
            <a:off x="8646862" y="1295541"/>
            <a:ext cx="180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Previous emission inventory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06125-F5B1-4F44-8EA0-6DB3B247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63" y="1176488"/>
            <a:ext cx="1801199" cy="19386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9FCA3-4DAC-4C38-81BF-318598BA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53" y="2642758"/>
            <a:ext cx="1801199" cy="19386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A8543-5A87-4B82-9D45-5907D92AB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97" y="4143875"/>
            <a:ext cx="1801199" cy="19386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BDC5B3-5031-4FA0-A061-687D8A7E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3" y="5448561"/>
            <a:ext cx="803138" cy="905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C56817-A3A5-4502-86DC-A4A3562AF3AE}"/>
              </a:ext>
            </a:extLst>
          </p:cNvPr>
          <p:cNvSpPr txBox="1"/>
          <p:nvPr/>
        </p:nvSpPr>
        <p:spPr>
          <a:xfrm>
            <a:off x="9767400" y="2808541"/>
            <a:ext cx="180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Updated emission inventory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7E43D-0F19-4F00-AD5C-285347E0F86C}"/>
              </a:ext>
            </a:extLst>
          </p:cNvPr>
          <p:cNvSpPr txBox="1"/>
          <p:nvPr/>
        </p:nvSpPr>
        <p:spPr>
          <a:xfrm>
            <a:off x="10619461" y="4379589"/>
            <a:ext cx="151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Maximum emission scenario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381188-BE93-4F20-BA5F-71A127CE32A4}"/>
              </a:ext>
            </a:extLst>
          </p:cNvPr>
          <p:cNvSpPr txBox="1"/>
          <p:nvPr/>
        </p:nvSpPr>
        <p:spPr>
          <a:xfrm>
            <a:off x="6616179" y="4795088"/>
            <a:ext cx="211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Modelled B(a)P air concentrations, ng m</a:t>
            </a:r>
            <a:r>
              <a:rPr lang="en-US" sz="1600" b="1" baseline="30000" dirty="0"/>
              <a:t>-3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0CBADD8F-733C-486F-9816-FDC714375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9" y="1115106"/>
            <a:ext cx="5052441" cy="525887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 year: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GLEMOS (v2.2.1)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B(a)P emission inventory (CEIP),            including emission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inventories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Poland (submitted in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and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emissions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Meteorology: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ECMWF reanalysis,          WRF pre-processing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resolution: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0.1x0.1 degrees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Measurements: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EEA AQ e-reporting data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(background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suburban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stations)</a:t>
            </a:r>
          </a:p>
        </p:txBody>
      </p:sp>
    </p:spTree>
    <p:extLst>
      <p:ext uri="{BB962C8B-B14F-4D97-AF65-F5344CB8AC3E}">
        <p14:creationId xmlns:p14="http://schemas.microsoft.com/office/powerpoint/2010/main" val="129757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Modelled vs observed B(a)P pollution levels in Poland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B5B74D-1450-4C7C-A6AC-E18B5AA5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100138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of model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-55% to -20%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0.4 to 0.6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of 2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from 30% to 50%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7B643B-3B64-4638-9F3C-861B53A974CC}"/>
              </a:ext>
            </a:extLst>
          </p:cNvPr>
          <p:cNvSpPr/>
          <p:nvPr/>
        </p:nvSpPr>
        <p:spPr>
          <a:xfrm>
            <a:off x="394975" y="882462"/>
            <a:ext cx="7510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with data of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Rural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 for 2018 (n = 24):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37CD0-104B-464B-88BC-3646BC30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62" y="3413410"/>
            <a:ext cx="4578493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F36DA-3C97-4D77-8654-86D98B148B0C}"/>
              </a:ext>
            </a:extLst>
          </p:cNvPr>
          <p:cNvSpPr txBox="1"/>
          <p:nvPr/>
        </p:nvSpPr>
        <p:spPr>
          <a:xfrm>
            <a:off x="8004189" y="2812140"/>
            <a:ext cx="138166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rtlCol="0">
            <a:spAutoFit/>
          </a:bodyPr>
          <a:lstStyle/>
          <a:p>
            <a:r>
              <a:rPr lang="en-US" sz="2000" b="1" dirty="0"/>
              <a:t>Correlation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01C49-4F97-43A8-87AF-C329A09630C6}"/>
              </a:ext>
            </a:extLst>
          </p:cNvPr>
          <p:cNvSpPr txBox="1"/>
          <p:nvPr/>
        </p:nvSpPr>
        <p:spPr>
          <a:xfrm rot="5400000">
            <a:off x="3845786" y="2597203"/>
            <a:ext cx="492443" cy="8393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/>
              <a:t>Bias, %</a:t>
            </a:r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A6682-8789-4051-AD99-A78552F669A8}"/>
              </a:ext>
            </a:extLst>
          </p:cNvPr>
          <p:cNvSpPr txBox="1"/>
          <p:nvPr/>
        </p:nvSpPr>
        <p:spPr>
          <a:xfrm>
            <a:off x="2894685" y="618459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38F00-A745-4BB1-9255-E517499B8F50}"/>
              </a:ext>
            </a:extLst>
          </p:cNvPr>
          <p:cNvSpPr txBox="1"/>
          <p:nvPr/>
        </p:nvSpPr>
        <p:spPr>
          <a:xfrm>
            <a:off x="3620837" y="6184593"/>
            <a:ext cx="675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Polish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4A95E-8E25-4875-AABE-3B245D254CED}"/>
              </a:ext>
            </a:extLst>
          </p:cNvPr>
          <p:cNvSpPr txBox="1"/>
          <p:nvPr/>
        </p:nvSpPr>
        <p:spPr>
          <a:xfrm>
            <a:off x="4588447" y="6184593"/>
            <a:ext cx="137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Other stations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A0BA1-D83B-4792-9E0D-D63B4C40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6" y="3364770"/>
            <a:ext cx="3225064" cy="27434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E74AF5-3F61-4396-86E3-08D15718B2B3}"/>
              </a:ext>
            </a:extLst>
          </p:cNvPr>
          <p:cNvSpPr/>
          <p:nvPr/>
        </p:nvSpPr>
        <p:spPr>
          <a:xfrm>
            <a:off x="2743910" y="6254402"/>
            <a:ext cx="165370" cy="16537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2D0EAC-F67E-4ED4-B4D9-4F683F076992}"/>
              </a:ext>
            </a:extLst>
          </p:cNvPr>
          <p:cNvSpPr/>
          <p:nvPr/>
        </p:nvSpPr>
        <p:spPr>
          <a:xfrm>
            <a:off x="3474923" y="6254402"/>
            <a:ext cx="165370" cy="16537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F027CB-3FAE-4395-9255-D8C7F48B9279}"/>
              </a:ext>
            </a:extLst>
          </p:cNvPr>
          <p:cNvSpPr/>
          <p:nvPr/>
        </p:nvSpPr>
        <p:spPr>
          <a:xfrm>
            <a:off x="4436047" y="6254402"/>
            <a:ext cx="165370" cy="16537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F65FD-8443-451D-8ED6-00CF0455670F}"/>
              </a:ext>
            </a:extLst>
          </p:cNvPr>
          <p:cNvSpPr txBox="1"/>
          <p:nvPr/>
        </p:nvSpPr>
        <p:spPr>
          <a:xfrm>
            <a:off x="2017854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Previous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5C1A6-9CAC-4D4F-8F80-A8BB688289ED}"/>
              </a:ext>
            </a:extLst>
          </p:cNvPr>
          <p:cNvSpPr txBox="1"/>
          <p:nvPr/>
        </p:nvSpPr>
        <p:spPr>
          <a:xfrm>
            <a:off x="3272956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Updated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A3184-C45A-4967-BA14-F761F11367EC}"/>
              </a:ext>
            </a:extLst>
          </p:cNvPr>
          <p:cNvSpPr txBox="1"/>
          <p:nvPr/>
        </p:nvSpPr>
        <p:spPr>
          <a:xfrm>
            <a:off x="4601417" y="3263090"/>
            <a:ext cx="1778672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Scenario emissions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802E9-9A7F-4427-AA6D-0158A004E17B}"/>
              </a:ext>
            </a:extLst>
          </p:cNvPr>
          <p:cNvSpPr txBox="1"/>
          <p:nvPr/>
        </p:nvSpPr>
        <p:spPr>
          <a:xfrm>
            <a:off x="6967436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Previous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C47EF-DABD-4647-9CF9-B0EE79E24A7F}"/>
              </a:ext>
            </a:extLst>
          </p:cNvPr>
          <p:cNvSpPr txBox="1"/>
          <p:nvPr/>
        </p:nvSpPr>
        <p:spPr>
          <a:xfrm>
            <a:off x="8008533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Updated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41565-CAB9-484D-97D8-23478EDE8D34}"/>
              </a:ext>
            </a:extLst>
          </p:cNvPr>
          <p:cNvSpPr txBox="1"/>
          <p:nvPr/>
        </p:nvSpPr>
        <p:spPr>
          <a:xfrm>
            <a:off x="9093798" y="3263090"/>
            <a:ext cx="1820068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Scenario emissions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10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09442-06EA-4002-8366-227E5666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00" y="3366000"/>
            <a:ext cx="3225064" cy="27434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AF75AF-3166-41B2-9AFE-CF3A585F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00" y="3412800"/>
            <a:ext cx="4578493" cy="2743438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Modelled vs observed B(a)P pollution levels in Poland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B5B74D-1450-4C7C-A6AC-E18B5AA5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100138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of model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-64% to -28%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0.42 to 0.82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of 2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from 30% to 70%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7B643B-3B64-4638-9F3C-861B53A974CC}"/>
              </a:ext>
            </a:extLst>
          </p:cNvPr>
          <p:cNvSpPr/>
          <p:nvPr/>
        </p:nvSpPr>
        <p:spPr>
          <a:xfrm>
            <a:off x="394974" y="882462"/>
            <a:ext cx="877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with data of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Rural + Suburban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 for 2018 (n = 56):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A6682-8789-4051-AD99-A78552F669A8}"/>
              </a:ext>
            </a:extLst>
          </p:cNvPr>
          <p:cNvSpPr txBox="1"/>
          <p:nvPr/>
        </p:nvSpPr>
        <p:spPr>
          <a:xfrm>
            <a:off x="2894685" y="618459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38F00-A745-4BB1-9255-E517499B8F50}"/>
              </a:ext>
            </a:extLst>
          </p:cNvPr>
          <p:cNvSpPr txBox="1"/>
          <p:nvPr/>
        </p:nvSpPr>
        <p:spPr>
          <a:xfrm>
            <a:off x="3620837" y="6184593"/>
            <a:ext cx="675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Polish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4A95E-8E25-4875-AABE-3B245D254CED}"/>
              </a:ext>
            </a:extLst>
          </p:cNvPr>
          <p:cNvSpPr txBox="1"/>
          <p:nvPr/>
        </p:nvSpPr>
        <p:spPr>
          <a:xfrm>
            <a:off x="4588447" y="6184593"/>
            <a:ext cx="137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Other stations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E74AF5-3F61-4396-86E3-08D15718B2B3}"/>
              </a:ext>
            </a:extLst>
          </p:cNvPr>
          <p:cNvSpPr/>
          <p:nvPr/>
        </p:nvSpPr>
        <p:spPr>
          <a:xfrm>
            <a:off x="2743910" y="6254402"/>
            <a:ext cx="165370" cy="16537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2D0EAC-F67E-4ED4-B4D9-4F683F076992}"/>
              </a:ext>
            </a:extLst>
          </p:cNvPr>
          <p:cNvSpPr/>
          <p:nvPr/>
        </p:nvSpPr>
        <p:spPr>
          <a:xfrm>
            <a:off x="3474923" y="6254402"/>
            <a:ext cx="165370" cy="16537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F027CB-3FAE-4395-9255-D8C7F48B9279}"/>
              </a:ext>
            </a:extLst>
          </p:cNvPr>
          <p:cNvSpPr/>
          <p:nvPr/>
        </p:nvSpPr>
        <p:spPr>
          <a:xfrm>
            <a:off x="4436047" y="6254402"/>
            <a:ext cx="165370" cy="16537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F65FD-8443-451D-8ED6-00CF0455670F}"/>
              </a:ext>
            </a:extLst>
          </p:cNvPr>
          <p:cNvSpPr txBox="1"/>
          <p:nvPr/>
        </p:nvSpPr>
        <p:spPr>
          <a:xfrm>
            <a:off x="2017854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Previous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5C1A6-9CAC-4D4F-8F80-A8BB688289ED}"/>
              </a:ext>
            </a:extLst>
          </p:cNvPr>
          <p:cNvSpPr txBox="1"/>
          <p:nvPr/>
        </p:nvSpPr>
        <p:spPr>
          <a:xfrm>
            <a:off x="3272956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Updated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A3184-C45A-4967-BA14-F761F11367EC}"/>
              </a:ext>
            </a:extLst>
          </p:cNvPr>
          <p:cNvSpPr txBox="1"/>
          <p:nvPr/>
        </p:nvSpPr>
        <p:spPr>
          <a:xfrm>
            <a:off x="4601417" y="3263090"/>
            <a:ext cx="1778672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Scenario emissions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802E9-9A7F-4427-AA6D-0158A004E17B}"/>
              </a:ext>
            </a:extLst>
          </p:cNvPr>
          <p:cNvSpPr txBox="1"/>
          <p:nvPr/>
        </p:nvSpPr>
        <p:spPr>
          <a:xfrm>
            <a:off x="6967436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Previous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C47EF-DABD-4647-9CF9-B0EE79E24A7F}"/>
              </a:ext>
            </a:extLst>
          </p:cNvPr>
          <p:cNvSpPr txBox="1"/>
          <p:nvPr/>
        </p:nvSpPr>
        <p:spPr>
          <a:xfrm>
            <a:off x="8008533" y="3263090"/>
            <a:ext cx="1163091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Updated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41565-CAB9-484D-97D8-23478EDE8D34}"/>
              </a:ext>
            </a:extLst>
          </p:cNvPr>
          <p:cNvSpPr txBox="1"/>
          <p:nvPr/>
        </p:nvSpPr>
        <p:spPr>
          <a:xfrm>
            <a:off x="9093798" y="3263090"/>
            <a:ext cx="1820068" cy="253492"/>
          </a:xfrm>
          <a:prstGeom prst="rect">
            <a:avLst/>
          </a:prstGeom>
          <a:noFill/>
        </p:spPr>
        <p:txBody>
          <a:bodyPr wrap="square" tIns="3600" bIns="3600" rtlCol="0">
            <a:spAutoFit/>
          </a:bodyPr>
          <a:lstStyle/>
          <a:p>
            <a:pPr algn="ctr"/>
            <a:r>
              <a:rPr lang="en-US" sz="1600" dirty="0"/>
              <a:t>Scenario emissions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FF82BD-12FE-41D3-8091-47241A274DF1}"/>
              </a:ext>
            </a:extLst>
          </p:cNvPr>
          <p:cNvSpPr txBox="1"/>
          <p:nvPr/>
        </p:nvSpPr>
        <p:spPr>
          <a:xfrm>
            <a:off x="8004189" y="2812140"/>
            <a:ext cx="138166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rtlCol="0">
            <a:spAutoFit/>
          </a:bodyPr>
          <a:lstStyle/>
          <a:p>
            <a:r>
              <a:rPr lang="en-US" sz="2000" b="1" dirty="0"/>
              <a:t>Correlation</a:t>
            </a:r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A10F3-AE90-45DD-A21F-77152ABDC088}"/>
              </a:ext>
            </a:extLst>
          </p:cNvPr>
          <p:cNvSpPr txBox="1"/>
          <p:nvPr/>
        </p:nvSpPr>
        <p:spPr>
          <a:xfrm rot="5400000">
            <a:off x="3845786" y="2597203"/>
            <a:ext cx="492443" cy="8393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/>
              <a:t>Bias, 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115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8152393-BC36-4FA8-A601-BAD1AF777E3D}"/>
              </a:ext>
            </a:extLst>
          </p:cNvPr>
          <p:cNvCxnSpPr>
            <a:cxnSpLocks/>
          </p:cNvCxnSpPr>
          <p:nvPr/>
        </p:nvCxnSpPr>
        <p:spPr>
          <a:xfrm>
            <a:off x="3151872" y="5867762"/>
            <a:ext cx="408561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Modelled vs observed B(a)P pollution levels in Poland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B5B74D-1450-4C7C-A6AC-E18B5AA5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1001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of model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~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-70%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(previous emissions) up to ~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-5%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(scenario emissions)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7B643B-3B64-4638-9F3C-861B53A974CC}"/>
              </a:ext>
            </a:extLst>
          </p:cNvPr>
          <p:cNvSpPr/>
          <p:nvPr/>
        </p:nvSpPr>
        <p:spPr>
          <a:xfrm>
            <a:off x="394975" y="882462"/>
            <a:ext cx="786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with data of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EMEP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 PL0005R and PL0009R for 2018: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A6682-8789-4051-AD99-A78552F669A8}"/>
              </a:ext>
            </a:extLst>
          </p:cNvPr>
          <p:cNvSpPr txBox="1"/>
          <p:nvPr/>
        </p:nvSpPr>
        <p:spPr>
          <a:xfrm>
            <a:off x="3727428" y="5692629"/>
            <a:ext cx="985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Observed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38F00-A745-4BB1-9255-E517499B8F50}"/>
              </a:ext>
            </a:extLst>
          </p:cNvPr>
          <p:cNvSpPr txBox="1"/>
          <p:nvPr/>
        </p:nvSpPr>
        <p:spPr>
          <a:xfrm>
            <a:off x="5293401" y="5704969"/>
            <a:ext cx="1759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Previous emissions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E74AF5-3F61-4396-86E3-08D15718B2B3}"/>
              </a:ext>
            </a:extLst>
          </p:cNvPr>
          <p:cNvSpPr/>
          <p:nvPr/>
        </p:nvSpPr>
        <p:spPr>
          <a:xfrm>
            <a:off x="3318867" y="5819123"/>
            <a:ext cx="76197" cy="85566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BF58BD-0E3B-417C-A7A7-527C3FE3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36" y="2502490"/>
            <a:ext cx="4895512" cy="30238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35CDA7-9E83-4D73-8DE8-37B98514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09" y="2411042"/>
            <a:ext cx="4889416" cy="3206774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F633B81-07F4-4148-B6DB-C34F22058CA0}"/>
              </a:ext>
            </a:extLst>
          </p:cNvPr>
          <p:cNvCxnSpPr>
            <a:cxnSpLocks/>
          </p:cNvCxnSpPr>
          <p:nvPr/>
        </p:nvCxnSpPr>
        <p:spPr>
          <a:xfrm>
            <a:off x="4860698" y="5874246"/>
            <a:ext cx="408561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E653E1-1A04-4113-AE0B-1DAE0B754AAE}"/>
              </a:ext>
            </a:extLst>
          </p:cNvPr>
          <p:cNvSpPr txBox="1"/>
          <p:nvPr/>
        </p:nvSpPr>
        <p:spPr>
          <a:xfrm>
            <a:off x="5280428" y="5954643"/>
            <a:ext cx="182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Updated emissions</a:t>
            </a:r>
            <a:endParaRPr lang="ru-RU" sz="16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FCFC846-AE7B-461D-8699-25ED18D980F2}"/>
              </a:ext>
            </a:extLst>
          </p:cNvPr>
          <p:cNvCxnSpPr>
            <a:cxnSpLocks/>
          </p:cNvCxnSpPr>
          <p:nvPr/>
        </p:nvCxnSpPr>
        <p:spPr>
          <a:xfrm>
            <a:off x="4847725" y="6123920"/>
            <a:ext cx="40856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6FD0AC8-42FE-47B1-9991-E1FE8A584F58}"/>
              </a:ext>
            </a:extLst>
          </p:cNvPr>
          <p:cNvSpPr txBox="1"/>
          <p:nvPr/>
        </p:nvSpPr>
        <p:spPr>
          <a:xfrm>
            <a:off x="5277186" y="621404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Scenario emissions</a:t>
            </a:r>
            <a:endParaRPr lang="ru-RU" sz="1600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3FF77DB-47BD-4DE7-8CDA-4A9AE6AE53A0}"/>
              </a:ext>
            </a:extLst>
          </p:cNvPr>
          <p:cNvCxnSpPr>
            <a:cxnSpLocks/>
          </p:cNvCxnSpPr>
          <p:nvPr/>
        </p:nvCxnSpPr>
        <p:spPr>
          <a:xfrm>
            <a:off x="4844483" y="6383326"/>
            <a:ext cx="408561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F635DA3-867E-457E-8DBC-C3E3B6DE03FB}"/>
              </a:ext>
            </a:extLst>
          </p:cNvPr>
          <p:cNvSpPr txBox="1"/>
          <p:nvPr/>
        </p:nvSpPr>
        <p:spPr>
          <a:xfrm>
            <a:off x="2897972" y="277511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PL0005R</a:t>
            </a:r>
            <a:endParaRPr lang="ru-RU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47AD3B-B092-4109-9648-9ECBB4D67F51}"/>
              </a:ext>
            </a:extLst>
          </p:cNvPr>
          <p:cNvSpPr txBox="1"/>
          <p:nvPr/>
        </p:nvSpPr>
        <p:spPr>
          <a:xfrm>
            <a:off x="8299845" y="268788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PL0009R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B847-133B-4C40-828F-FF7E058762CA}"/>
              </a:ext>
            </a:extLst>
          </p:cNvPr>
          <p:cNvSpPr txBox="1"/>
          <p:nvPr/>
        </p:nvSpPr>
        <p:spPr>
          <a:xfrm>
            <a:off x="5293401" y="5453825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Modelled: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630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EE5559-548A-41B1-82FF-E3E83DD1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503" y="4554691"/>
            <a:ext cx="2798307" cy="200763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F00B51FC-7AD2-4E1B-8473-E644A936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49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Long-term changes of PAH pollution in EMEP countries</a:t>
            </a:r>
            <a:endParaRPr lang="ru-RU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69E5E05-A8FA-49BE-A7E6-C146A6096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864954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Significant decrease in Western Europe</a:t>
            </a:r>
            <a:endParaRPr lang="en-GB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Small decrease/lack of changes in Central, Southern Europe after 2000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Increase in Caucasus and Central Asia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82576A-747F-4D79-8A0A-F7A72B553A06}"/>
              </a:ext>
            </a:extLst>
          </p:cNvPr>
          <p:cNvSpPr/>
          <p:nvPr/>
        </p:nvSpPr>
        <p:spPr>
          <a:xfrm>
            <a:off x="394976" y="882462"/>
            <a:ext cx="588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Model estimates of B(a)P pollution trends (1990-2018):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80F0E97-5490-4273-A77E-690BABDAA10D}"/>
              </a:ext>
            </a:extLst>
          </p:cNvPr>
          <p:cNvGrpSpPr/>
          <p:nvPr/>
        </p:nvGrpSpPr>
        <p:grpSpPr>
          <a:xfrm>
            <a:off x="8537402" y="1385210"/>
            <a:ext cx="3078000" cy="2299729"/>
            <a:chOff x="8537402" y="1947185"/>
            <a:chExt cx="3078000" cy="229972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A6D9C0C-5AFA-43BF-B5E8-2D08CD91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0443" y="2344745"/>
              <a:ext cx="2939367" cy="18186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E2B61-AB36-4290-BEE3-84E6D340520D}"/>
                </a:ext>
              </a:extLst>
            </p:cNvPr>
            <p:cNvSpPr txBox="1"/>
            <p:nvPr/>
          </p:nvSpPr>
          <p:spPr>
            <a:xfrm>
              <a:off x="8537402" y="1947185"/>
              <a:ext cx="307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B(a)P concentrations (2018)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978BCF9-C5D2-473B-93A4-6FAD205CB084}"/>
                </a:ext>
              </a:extLst>
            </p:cNvPr>
            <p:cNvSpPr/>
            <p:nvPr/>
          </p:nvSpPr>
          <p:spPr>
            <a:xfrm>
              <a:off x="8711502" y="4096634"/>
              <a:ext cx="156167" cy="15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752377D-A0E1-4E1E-906E-B07071E10810}"/>
                </a:ext>
              </a:extLst>
            </p:cNvPr>
            <p:cNvSpPr/>
            <p:nvPr/>
          </p:nvSpPr>
          <p:spPr>
            <a:xfrm>
              <a:off x="11455992" y="4048630"/>
              <a:ext cx="156167" cy="15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A1A880C-53C1-4E79-BEAE-F907C933F10B}"/>
              </a:ext>
            </a:extLst>
          </p:cNvPr>
          <p:cNvGrpSpPr/>
          <p:nvPr/>
        </p:nvGrpSpPr>
        <p:grpSpPr>
          <a:xfrm>
            <a:off x="8133406" y="3900386"/>
            <a:ext cx="1638116" cy="1288535"/>
            <a:chOff x="8114356" y="3900386"/>
            <a:chExt cx="1638116" cy="1288535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A437319-3504-493C-80B7-9AAC7D84921F}"/>
                </a:ext>
              </a:extLst>
            </p:cNvPr>
            <p:cNvGrpSpPr/>
            <p:nvPr/>
          </p:nvGrpSpPr>
          <p:grpSpPr>
            <a:xfrm>
              <a:off x="8534156" y="4554690"/>
              <a:ext cx="1192648" cy="574994"/>
              <a:chOff x="8534156" y="4554690"/>
              <a:chExt cx="1192648" cy="574994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5E45D1A-1C9C-4D00-AFE4-91AD73AC8386}"/>
                  </a:ext>
                </a:extLst>
              </p:cNvPr>
              <p:cNvSpPr/>
              <p:nvPr/>
            </p:nvSpPr>
            <p:spPr>
              <a:xfrm>
                <a:off x="8534156" y="4554690"/>
                <a:ext cx="891198" cy="5749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60DF5FB-0519-4026-A405-E6160EDEBB15}"/>
                  </a:ext>
                </a:extLst>
              </p:cNvPr>
              <p:cNvSpPr/>
              <p:nvPr/>
            </p:nvSpPr>
            <p:spPr>
              <a:xfrm>
                <a:off x="9274629" y="4612193"/>
                <a:ext cx="452175" cy="18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66DC6B0-C725-44FC-B0F9-F7F9172F4049}"/>
                  </a:ext>
                </a:extLst>
              </p:cNvPr>
              <p:cNvSpPr/>
              <p:nvPr/>
            </p:nvSpPr>
            <p:spPr>
              <a:xfrm>
                <a:off x="9320939" y="4938765"/>
                <a:ext cx="155590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001557CC-DFC7-4D67-9D9D-C3406A24BBF0}"/>
                </a:ext>
              </a:extLst>
            </p:cNvPr>
            <p:cNvSpPr/>
            <p:nvPr/>
          </p:nvSpPr>
          <p:spPr>
            <a:xfrm>
              <a:off x="8259591" y="4246914"/>
              <a:ext cx="274565" cy="150280"/>
            </a:xfrm>
            <a:prstGeom prst="rect">
              <a:avLst/>
            </a:prstGeom>
            <a:solidFill>
              <a:srgbClr val="00D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467A342-87CA-41E4-9A41-A2E2F257FE91}"/>
                </a:ext>
              </a:extLst>
            </p:cNvPr>
            <p:cNvSpPr/>
            <p:nvPr/>
          </p:nvSpPr>
          <p:spPr>
            <a:xfrm>
              <a:off x="8259591" y="4424714"/>
              <a:ext cx="274565" cy="150280"/>
            </a:xfrm>
            <a:prstGeom prst="rect">
              <a:avLst/>
            </a:prstGeom>
            <a:solidFill>
              <a:srgbClr val="B5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6A734F9-6087-43B2-B39D-6FD212556032}"/>
                </a:ext>
              </a:extLst>
            </p:cNvPr>
            <p:cNvSpPr/>
            <p:nvPr/>
          </p:nvSpPr>
          <p:spPr>
            <a:xfrm>
              <a:off x="8259591" y="4602514"/>
              <a:ext cx="274565" cy="150280"/>
            </a:xfrm>
            <a:prstGeom prst="rect">
              <a:avLst/>
            </a:prstGeom>
            <a:solidFill>
              <a:srgbClr val="FFA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BEC297B-E738-428A-8F5E-43C0BD37B950}"/>
                </a:ext>
              </a:extLst>
            </p:cNvPr>
            <p:cNvSpPr/>
            <p:nvPr/>
          </p:nvSpPr>
          <p:spPr>
            <a:xfrm>
              <a:off x="8259591" y="4780314"/>
              <a:ext cx="274565" cy="150280"/>
            </a:xfrm>
            <a:prstGeom prst="rect">
              <a:avLst/>
            </a:prstGeom>
            <a:solidFill>
              <a:srgbClr val="FFB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9BA42E-5B84-4A5C-B210-D38FD28FC264}"/>
                </a:ext>
              </a:extLst>
            </p:cNvPr>
            <p:cNvSpPr txBox="1"/>
            <p:nvPr/>
          </p:nvSpPr>
          <p:spPr>
            <a:xfrm>
              <a:off x="8468094" y="4203519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Western Europe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BF145F-227C-417A-A930-AFAB61057CEB}"/>
                </a:ext>
              </a:extLst>
            </p:cNvPr>
            <p:cNvSpPr txBox="1"/>
            <p:nvPr/>
          </p:nvSpPr>
          <p:spPr>
            <a:xfrm>
              <a:off x="8468094" y="4378098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 Europe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97257B-0AF8-4641-AFC8-69D5D3E1EC2A}"/>
                </a:ext>
              </a:extLst>
            </p:cNvPr>
            <p:cNvSpPr txBox="1"/>
            <p:nvPr/>
          </p:nvSpPr>
          <p:spPr>
            <a:xfrm>
              <a:off x="8468094" y="4543152"/>
              <a:ext cx="1284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Southern Europe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A31169-1966-44D0-AE5C-EE6A1FDC7FA9}"/>
                </a:ext>
              </a:extLst>
            </p:cNvPr>
            <p:cNvSpPr txBox="1"/>
            <p:nvPr/>
          </p:nvSpPr>
          <p:spPr>
            <a:xfrm>
              <a:off x="8468095" y="4727256"/>
              <a:ext cx="125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Caucasus &amp; Central Asia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697A89-FFF0-4DC1-B0BD-7F300E534422}"/>
                </a:ext>
              </a:extLst>
            </p:cNvPr>
            <p:cNvSpPr txBox="1"/>
            <p:nvPr/>
          </p:nvSpPr>
          <p:spPr>
            <a:xfrm>
              <a:off x="8114356" y="3900386"/>
              <a:ext cx="1284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Sub-regions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2A89CA0-8CD2-493D-9784-3B7DE8498FCF}"/>
              </a:ext>
            </a:extLst>
          </p:cNvPr>
          <p:cNvGrpSpPr/>
          <p:nvPr/>
        </p:nvGrpSpPr>
        <p:grpSpPr>
          <a:xfrm>
            <a:off x="790743" y="2611402"/>
            <a:ext cx="6601602" cy="4104807"/>
            <a:chOff x="790743" y="2611402"/>
            <a:chExt cx="6601602" cy="410480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84ACDA-A854-4D89-85C2-1CFAE1546BF6}"/>
                </a:ext>
              </a:extLst>
            </p:cNvPr>
            <p:cNvSpPr txBox="1"/>
            <p:nvPr/>
          </p:nvSpPr>
          <p:spPr>
            <a:xfrm>
              <a:off x="2241127" y="6408432"/>
              <a:ext cx="4762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Long-term changes of B(a)P concentrations (</a:t>
              </a:r>
              <a:r>
                <a:rPr lang="en-US" sz="1400" b="1" dirty="0">
                  <a:solidFill>
                    <a:srgbClr val="00B050"/>
                  </a:solidFill>
                </a:rPr>
                <a:t>relative values</a:t>
              </a:r>
              <a:r>
                <a:rPr lang="en-US" sz="1400" b="1" dirty="0"/>
                <a:t>)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258E2DE-4629-4DA0-B820-2F90A5B4D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743" y="2611402"/>
              <a:ext cx="3279799" cy="19044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393D7ED-E76B-4E89-86AC-CAA6C2CFC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974" y="4474238"/>
              <a:ext cx="3279799" cy="19044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D51EFB42-B20B-4024-BBD2-82CB69FE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8313" y="4474238"/>
              <a:ext cx="3279799" cy="19044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6F900DD-9517-4D47-906A-ADA76ECF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2546" y="2663351"/>
              <a:ext cx="3279799" cy="190440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5384842-AB0A-4812-8332-17CA225F2570}"/>
              </a:ext>
            </a:extLst>
          </p:cNvPr>
          <p:cNvGrpSpPr/>
          <p:nvPr/>
        </p:nvGrpSpPr>
        <p:grpSpPr>
          <a:xfrm>
            <a:off x="790745" y="2610225"/>
            <a:ext cx="6602964" cy="4105984"/>
            <a:chOff x="790745" y="2610225"/>
            <a:chExt cx="6602964" cy="4105984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A526E3-D81E-4F88-B05E-5A32AA532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89600" y="4474238"/>
              <a:ext cx="3282508" cy="19059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FB2FC9C6-6E8C-47CC-94D6-55BFA91D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6400" y="4474238"/>
              <a:ext cx="3282508" cy="1905973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28CD0A-8B0C-424C-9E59-77AAFF1D4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11200" y="2664225"/>
              <a:ext cx="3282509" cy="19059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3D411CC-FE3D-4D7A-93C7-7D6FF2A3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0745" y="2610225"/>
              <a:ext cx="3282507" cy="190597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291C71-57D0-4B72-87EB-F9CABCA6FC2E}"/>
                </a:ext>
              </a:extLst>
            </p:cNvPr>
            <p:cNvSpPr txBox="1"/>
            <p:nvPr/>
          </p:nvSpPr>
          <p:spPr>
            <a:xfrm>
              <a:off x="2241127" y="6408432"/>
              <a:ext cx="47627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Long-term changes of B(a)P concentrations (</a:t>
              </a:r>
              <a:r>
                <a:rPr lang="en-US" sz="1400" b="1" dirty="0">
                  <a:solidFill>
                    <a:srgbClr val="00B050"/>
                  </a:solidFill>
                </a:rPr>
                <a:t>absolute values</a:t>
              </a:r>
              <a:r>
                <a:rPr lang="en-US" sz="1400" b="1" dirty="0"/>
                <a:t>)</a:t>
              </a: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1F9D7A-BC4D-4D07-B8BA-DD53EF4253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4948" y="1256830"/>
            <a:ext cx="3389670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1600</Words>
  <Application>Microsoft Office PowerPoint</Application>
  <PresentationFormat>Широкоэкранный</PresentationFormat>
  <Paragraphs>232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Gusev</dc:creator>
  <cp:lastModifiedBy>Alexey Gusev</cp:lastModifiedBy>
  <cp:revision>156</cp:revision>
  <dcterms:created xsi:type="dcterms:W3CDTF">2021-05-01T14:30:29Z</dcterms:created>
  <dcterms:modified xsi:type="dcterms:W3CDTF">2021-05-10T10:26:07Z</dcterms:modified>
</cp:coreProperties>
</file>